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5143500" cx="9144000"/>
  <p:notesSz cx="6858000" cy="9144000"/>
  <p:embeddedFontLst>
    <p:embeddedFont>
      <p:font typeface="PT Sans Narrow"/>
      <p:regular r:id="rId20"/>
      <p:bold r:id="rId21"/>
    </p:embeddedFont>
    <p:embeddedFont>
      <p:font typeface="Open Sans"/>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font" Target="fonts/PTSansNarrow-regular.fntdata"/><Relationship Id="rId22" Type="http://schemas.openxmlformats.org/officeDocument/2006/relationships/font" Target="fonts/OpenSans-regular.fntdata"/><Relationship Id="rId21" Type="http://schemas.openxmlformats.org/officeDocument/2006/relationships/font" Target="fonts/PTSansNarrow-bold.fntdata"/><Relationship Id="rId24" Type="http://schemas.openxmlformats.org/officeDocument/2006/relationships/font" Target="fonts/OpenSans-italic.fntdata"/><Relationship Id="rId23" Type="http://schemas.openxmlformats.org/officeDocument/2006/relationships/font" Target="fonts/OpenSans-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5" Type="http://schemas.openxmlformats.org/officeDocument/2006/relationships/font" Target="fonts/OpenSans-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2" name="Shape 62"/>
        <p:cNvGrpSpPr/>
        <p:nvPr/>
      </p:nvGrpSpPr>
      <p:grpSpPr>
        <a:xfrm>
          <a:off x="0" y="0"/>
          <a:ext cx="0" cy="0"/>
          <a:chOff x="0" y="0"/>
          <a:chExt cx="0" cy="0"/>
        </a:xfrm>
      </p:grpSpPr>
      <p:sp>
        <p:nvSpPr>
          <p:cNvPr id="63" name="Shape 6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64" name="Shape 6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4" name="Shape 124"/>
        <p:cNvGrpSpPr/>
        <p:nvPr/>
      </p:nvGrpSpPr>
      <p:grpSpPr>
        <a:xfrm>
          <a:off x="0" y="0"/>
          <a:ext cx="0" cy="0"/>
          <a:chOff x="0" y="0"/>
          <a:chExt cx="0" cy="0"/>
        </a:xfrm>
      </p:grpSpPr>
      <p:sp>
        <p:nvSpPr>
          <p:cNvPr id="125" name="Shape 12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6" name="Shape 12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2" name="Shape 132"/>
        <p:cNvGrpSpPr/>
        <p:nvPr/>
      </p:nvGrpSpPr>
      <p:grpSpPr>
        <a:xfrm>
          <a:off x="0" y="0"/>
          <a:ext cx="0" cy="0"/>
          <a:chOff x="0" y="0"/>
          <a:chExt cx="0" cy="0"/>
        </a:xfrm>
      </p:grpSpPr>
      <p:sp>
        <p:nvSpPr>
          <p:cNvPr id="133" name="Shape 13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4" name="Shape 13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9" name="Shape 139"/>
        <p:cNvGrpSpPr/>
        <p:nvPr/>
      </p:nvGrpSpPr>
      <p:grpSpPr>
        <a:xfrm>
          <a:off x="0" y="0"/>
          <a:ext cx="0" cy="0"/>
          <a:chOff x="0" y="0"/>
          <a:chExt cx="0" cy="0"/>
        </a:xfrm>
      </p:grpSpPr>
      <p:sp>
        <p:nvSpPr>
          <p:cNvPr id="140" name="Shape 14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1" name="Shape 14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6" name="Shape 146"/>
        <p:cNvGrpSpPr/>
        <p:nvPr/>
      </p:nvGrpSpPr>
      <p:grpSpPr>
        <a:xfrm>
          <a:off x="0" y="0"/>
          <a:ext cx="0" cy="0"/>
          <a:chOff x="0" y="0"/>
          <a:chExt cx="0" cy="0"/>
        </a:xfrm>
      </p:grpSpPr>
      <p:sp>
        <p:nvSpPr>
          <p:cNvPr id="147" name="Shape 14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8" name="Shape 14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2" name="Shape 152"/>
        <p:cNvGrpSpPr/>
        <p:nvPr/>
      </p:nvGrpSpPr>
      <p:grpSpPr>
        <a:xfrm>
          <a:off x="0" y="0"/>
          <a:ext cx="0" cy="0"/>
          <a:chOff x="0" y="0"/>
          <a:chExt cx="0" cy="0"/>
        </a:xfrm>
      </p:grpSpPr>
      <p:sp>
        <p:nvSpPr>
          <p:cNvPr id="153" name="Shape 15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4" name="Shape 15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7" name="Shape 157"/>
        <p:cNvGrpSpPr/>
        <p:nvPr/>
      </p:nvGrpSpPr>
      <p:grpSpPr>
        <a:xfrm>
          <a:off x="0" y="0"/>
          <a:ext cx="0" cy="0"/>
          <a:chOff x="0" y="0"/>
          <a:chExt cx="0" cy="0"/>
        </a:xfrm>
      </p:grpSpPr>
      <p:sp>
        <p:nvSpPr>
          <p:cNvPr id="158" name="Shape 1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9" name="Shape 15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8" name="Shape 68"/>
        <p:cNvGrpSpPr/>
        <p:nvPr/>
      </p:nvGrpSpPr>
      <p:grpSpPr>
        <a:xfrm>
          <a:off x="0" y="0"/>
          <a:ext cx="0" cy="0"/>
          <a:chOff x="0" y="0"/>
          <a:chExt cx="0" cy="0"/>
        </a:xfrm>
      </p:grpSpPr>
      <p:sp>
        <p:nvSpPr>
          <p:cNvPr id="69" name="Shape 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0" name="Shape 7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4" name="Shape 74"/>
        <p:cNvGrpSpPr/>
        <p:nvPr/>
      </p:nvGrpSpPr>
      <p:grpSpPr>
        <a:xfrm>
          <a:off x="0" y="0"/>
          <a:ext cx="0" cy="0"/>
          <a:chOff x="0" y="0"/>
          <a:chExt cx="0" cy="0"/>
        </a:xfrm>
      </p:grpSpPr>
      <p:sp>
        <p:nvSpPr>
          <p:cNvPr id="75" name="Shape 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6" name="Shape 7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2" name="Shape 82"/>
        <p:cNvGrpSpPr/>
        <p:nvPr/>
      </p:nvGrpSpPr>
      <p:grpSpPr>
        <a:xfrm>
          <a:off x="0" y="0"/>
          <a:ext cx="0" cy="0"/>
          <a:chOff x="0" y="0"/>
          <a:chExt cx="0" cy="0"/>
        </a:xfrm>
      </p:grpSpPr>
      <p:sp>
        <p:nvSpPr>
          <p:cNvPr id="83" name="Shape 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4" name="Shape 8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8" name="Shape 88"/>
        <p:cNvGrpSpPr/>
        <p:nvPr/>
      </p:nvGrpSpPr>
      <p:grpSpPr>
        <a:xfrm>
          <a:off x="0" y="0"/>
          <a:ext cx="0" cy="0"/>
          <a:chOff x="0" y="0"/>
          <a:chExt cx="0" cy="0"/>
        </a:xfrm>
      </p:grpSpPr>
      <p:sp>
        <p:nvSpPr>
          <p:cNvPr id="89" name="Shape 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0" name="Shape 9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4" name="Shape 94"/>
        <p:cNvGrpSpPr/>
        <p:nvPr/>
      </p:nvGrpSpPr>
      <p:grpSpPr>
        <a:xfrm>
          <a:off x="0" y="0"/>
          <a:ext cx="0" cy="0"/>
          <a:chOff x="0" y="0"/>
          <a:chExt cx="0" cy="0"/>
        </a:xfrm>
      </p:grpSpPr>
      <p:sp>
        <p:nvSpPr>
          <p:cNvPr id="95" name="Shape 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6" name="Shape 9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9" name="Shape 99"/>
        <p:cNvGrpSpPr/>
        <p:nvPr/>
      </p:nvGrpSpPr>
      <p:grpSpPr>
        <a:xfrm>
          <a:off x="0" y="0"/>
          <a:ext cx="0" cy="0"/>
          <a:chOff x="0" y="0"/>
          <a:chExt cx="0" cy="0"/>
        </a:xfrm>
      </p:grpSpPr>
      <p:sp>
        <p:nvSpPr>
          <p:cNvPr id="100" name="Shape 1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1" name="Shape 10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8" name="Shape 108"/>
        <p:cNvGrpSpPr/>
        <p:nvPr/>
      </p:nvGrpSpPr>
      <p:grpSpPr>
        <a:xfrm>
          <a:off x="0" y="0"/>
          <a:ext cx="0" cy="0"/>
          <a:chOff x="0" y="0"/>
          <a:chExt cx="0" cy="0"/>
        </a:xfrm>
      </p:grpSpPr>
      <p:sp>
        <p:nvSpPr>
          <p:cNvPr id="109" name="Shape 10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0" name="Shape 11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6" name="Shape 116"/>
        <p:cNvGrpSpPr/>
        <p:nvPr/>
      </p:nvGrpSpPr>
      <p:grpSpPr>
        <a:xfrm>
          <a:off x="0" y="0"/>
          <a:ext cx="0" cy="0"/>
          <a:chOff x="0" y="0"/>
          <a:chExt cx="0" cy="0"/>
        </a:xfrm>
      </p:grpSpPr>
      <p:sp>
        <p:nvSpPr>
          <p:cNvPr id="117" name="Shape 11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8" name="Shape 11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cxnSp>
        <p:nvCxnSpPr>
          <p:cNvPr id="10" name="Shape 10"/>
          <p:cNvCxnSpPr/>
          <p:nvPr/>
        </p:nvCxnSpPr>
        <p:spPr>
          <a:xfrm>
            <a:off x="7007735" y="3176887"/>
            <a:ext cx="562200" cy="0"/>
          </a:xfrm>
          <a:prstGeom prst="straightConnector1">
            <a:avLst/>
          </a:prstGeom>
          <a:noFill/>
          <a:ln cap="flat" cmpd="sng" w="76200">
            <a:solidFill>
              <a:schemeClr val="lt2"/>
            </a:solidFill>
            <a:prstDash val="solid"/>
            <a:round/>
            <a:headEnd len="med" w="med" type="none"/>
            <a:tailEnd len="med" w="med" type="none"/>
          </a:ln>
        </p:spPr>
      </p:cxnSp>
      <p:cxnSp>
        <p:nvCxnSpPr>
          <p:cNvPr id="11" name="Shape 11"/>
          <p:cNvCxnSpPr/>
          <p:nvPr/>
        </p:nvCxnSpPr>
        <p:spPr>
          <a:xfrm>
            <a:off x="1575034" y="3158251"/>
            <a:ext cx="562200" cy="0"/>
          </a:xfrm>
          <a:prstGeom prst="straightConnector1">
            <a:avLst/>
          </a:prstGeom>
          <a:noFill/>
          <a:ln cap="flat" cmpd="sng" w="76200">
            <a:solidFill>
              <a:schemeClr val="lt2"/>
            </a:solidFill>
            <a:prstDash val="solid"/>
            <a:round/>
            <a:headEnd len="med" w="med" type="none"/>
            <a:tailEnd len="med" w="med" type="none"/>
          </a:ln>
        </p:spPr>
      </p:cxnSp>
      <p:grpSp>
        <p:nvGrpSpPr>
          <p:cNvPr id="12" name="Shape 12"/>
          <p:cNvGrpSpPr/>
          <p:nvPr/>
        </p:nvGrpSpPr>
        <p:grpSpPr>
          <a:xfrm>
            <a:off x="1004144" y="1022025"/>
            <a:ext cx="7136667" cy="152400"/>
            <a:chOff x="1346428" y="1011300"/>
            <a:chExt cx="6452100" cy="152400"/>
          </a:xfrm>
        </p:grpSpPr>
        <p:cxnSp>
          <p:nvCxnSpPr>
            <p:cNvPr id="13" name="Shape 13"/>
            <p:cNvCxnSpPr/>
            <p:nvPr/>
          </p:nvCxnSpPr>
          <p:spPr>
            <a:xfrm rot="10800000">
              <a:off x="1346428" y="1011300"/>
              <a:ext cx="6452100" cy="0"/>
            </a:xfrm>
            <a:prstGeom prst="straightConnector1">
              <a:avLst/>
            </a:prstGeom>
            <a:noFill/>
            <a:ln cap="flat" cmpd="sng" w="76200">
              <a:solidFill>
                <a:schemeClr val="accent3"/>
              </a:solidFill>
              <a:prstDash val="solid"/>
              <a:round/>
              <a:headEnd len="med" w="med" type="none"/>
              <a:tailEnd len="med" w="med" type="none"/>
            </a:ln>
          </p:spPr>
        </p:cxnSp>
        <p:cxnSp>
          <p:nvCxnSpPr>
            <p:cNvPr id="14" name="Shape 14"/>
            <p:cNvCxnSpPr/>
            <p:nvPr/>
          </p:nvCxnSpPr>
          <p:spPr>
            <a:xfrm rot="10800000">
              <a:off x="1346428" y="1163700"/>
              <a:ext cx="6452100" cy="0"/>
            </a:xfrm>
            <a:prstGeom prst="straightConnector1">
              <a:avLst/>
            </a:prstGeom>
            <a:noFill/>
            <a:ln cap="flat" cmpd="sng" w="9525">
              <a:solidFill>
                <a:schemeClr val="accent3"/>
              </a:solidFill>
              <a:prstDash val="solid"/>
              <a:round/>
              <a:headEnd len="med" w="med" type="none"/>
              <a:tailEnd len="med" w="med" type="none"/>
            </a:ln>
          </p:spPr>
        </p:cxnSp>
      </p:grpSp>
      <p:grpSp>
        <p:nvGrpSpPr>
          <p:cNvPr id="15" name="Shape 15"/>
          <p:cNvGrpSpPr/>
          <p:nvPr/>
        </p:nvGrpSpPr>
        <p:grpSpPr>
          <a:xfrm>
            <a:off x="1004151" y="3969100"/>
            <a:ext cx="7136667" cy="152400"/>
            <a:chOff x="1346435" y="3969087"/>
            <a:chExt cx="6452100" cy="152400"/>
          </a:xfrm>
        </p:grpSpPr>
        <p:cxnSp>
          <p:nvCxnSpPr>
            <p:cNvPr id="16" name="Shape 16"/>
            <p:cNvCxnSpPr/>
            <p:nvPr/>
          </p:nvCxnSpPr>
          <p:spPr>
            <a:xfrm>
              <a:off x="1346435" y="4121487"/>
              <a:ext cx="6452100" cy="0"/>
            </a:xfrm>
            <a:prstGeom prst="straightConnector1">
              <a:avLst/>
            </a:prstGeom>
            <a:noFill/>
            <a:ln cap="flat" cmpd="sng" w="76200">
              <a:solidFill>
                <a:schemeClr val="accent3"/>
              </a:solidFill>
              <a:prstDash val="solid"/>
              <a:round/>
              <a:headEnd len="med" w="med" type="none"/>
              <a:tailEnd len="med" w="med" type="none"/>
            </a:ln>
          </p:spPr>
        </p:cxnSp>
        <p:cxnSp>
          <p:nvCxnSpPr>
            <p:cNvPr id="17" name="Shape 17"/>
            <p:cNvCxnSpPr/>
            <p:nvPr/>
          </p:nvCxnSpPr>
          <p:spPr>
            <a:xfrm>
              <a:off x="1346435" y="3969087"/>
              <a:ext cx="6452100" cy="0"/>
            </a:xfrm>
            <a:prstGeom prst="straightConnector1">
              <a:avLst/>
            </a:prstGeom>
            <a:noFill/>
            <a:ln cap="flat" cmpd="sng" w="9525">
              <a:solidFill>
                <a:schemeClr val="accent3"/>
              </a:solidFill>
              <a:prstDash val="solid"/>
              <a:round/>
              <a:headEnd len="med" w="med" type="none"/>
              <a:tailEnd len="med" w="med" type="none"/>
            </a:ln>
          </p:spPr>
        </p:cxnSp>
      </p:grpSp>
      <p:sp>
        <p:nvSpPr>
          <p:cNvPr id="18" name="Shape 18"/>
          <p:cNvSpPr txBox="1"/>
          <p:nvPr>
            <p:ph type="ctrTitle"/>
          </p:nvPr>
        </p:nvSpPr>
        <p:spPr>
          <a:xfrm>
            <a:off x="1004150" y="1751764"/>
            <a:ext cx="7136700" cy="1022400"/>
          </a:xfrm>
          <a:prstGeom prst="rect">
            <a:avLst/>
          </a:prstGeom>
        </p:spPr>
        <p:txBody>
          <a:bodyPr anchorCtr="0" anchor="b" bIns="91425" lIns="91425" rIns="91425" tIns="91425"/>
          <a:lstStyle>
            <a:lvl1pPr lvl="0" algn="ctr">
              <a:spcBef>
                <a:spcPts val="0"/>
              </a:spcBef>
              <a:buSzPct val="100000"/>
              <a:defRPr sz="5400"/>
            </a:lvl1pPr>
            <a:lvl2pPr lvl="1" algn="ctr">
              <a:spcBef>
                <a:spcPts val="0"/>
              </a:spcBef>
              <a:buSzPct val="100000"/>
              <a:defRPr sz="5400"/>
            </a:lvl2pPr>
            <a:lvl3pPr lvl="2" algn="ctr">
              <a:spcBef>
                <a:spcPts val="0"/>
              </a:spcBef>
              <a:buSzPct val="100000"/>
              <a:defRPr sz="5400"/>
            </a:lvl3pPr>
            <a:lvl4pPr lvl="3" algn="ctr">
              <a:spcBef>
                <a:spcPts val="0"/>
              </a:spcBef>
              <a:buSzPct val="100000"/>
              <a:defRPr sz="5400"/>
            </a:lvl4pPr>
            <a:lvl5pPr lvl="4" algn="ctr">
              <a:spcBef>
                <a:spcPts val="0"/>
              </a:spcBef>
              <a:buSzPct val="100000"/>
              <a:defRPr sz="5400"/>
            </a:lvl5pPr>
            <a:lvl6pPr lvl="5" algn="ctr">
              <a:spcBef>
                <a:spcPts val="0"/>
              </a:spcBef>
              <a:buSzPct val="100000"/>
              <a:defRPr sz="5400"/>
            </a:lvl6pPr>
            <a:lvl7pPr lvl="6" algn="ctr">
              <a:spcBef>
                <a:spcPts val="0"/>
              </a:spcBef>
              <a:buSzPct val="100000"/>
              <a:defRPr sz="5400"/>
            </a:lvl7pPr>
            <a:lvl8pPr lvl="7" algn="ctr">
              <a:spcBef>
                <a:spcPts val="0"/>
              </a:spcBef>
              <a:buSzPct val="100000"/>
              <a:defRPr sz="5400"/>
            </a:lvl8pPr>
            <a:lvl9pPr lvl="8" algn="ctr">
              <a:spcBef>
                <a:spcPts val="0"/>
              </a:spcBef>
              <a:buSzPct val="100000"/>
              <a:defRPr sz="5400"/>
            </a:lvl9pPr>
          </a:lstStyle>
          <a:p/>
        </p:txBody>
      </p:sp>
      <p:sp>
        <p:nvSpPr>
          <p:cNvPr id="19" name="Shape 19"/>
          <p:cNvSpPr txBox="1"/>
          <p:nvPr>
            <p:ph idx="1" type="subTitle"/>
          </p:nvPr>
        </p:nvSpPr>
        <p:spPr>
          <a:xfrm>
            <a:off x="2137225" y="2850039"/>
            <a:ext cx="4870500" cy="7926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400"/>
            </a:lvl1pPr>
            <a:lvl2pPr lvl="1" algn="ctr">
              <a:lnSpc>
                <a:spcPct val="100000"/>
              </a:lnSpc>
              <a:spcBef>
                <a:spcPts val="0"/>
              </a:spcBef>
              <a:spcAft>
                <a:spcPts val="0"/>
              </a:spcAft>
              <a:buSzPct val="100000"/>
              <a:buNone/>
              <a:defRPr sz="2400"/>
            </a:lvl2pPr>
            <a:lvl3pPr lvl="2" algn="ctr">
              <a:lnSpc>
                <a:spcPct val="100000"/>
              </a:lnSpc>
              <a:spcBef>
                <a:spcPts val="0"/>
              </a:spcBef>
              <a:spcAft>
                <a:spcPts val="0"/>
              </a:spcAft>
              <a:buSzPct val="100000"/>
              <a:buNone/>
              <a:defRPr sz="2400"/>
            </a:lvl3pPr>
            <a:lvl4pPr lvl="3" algn="ctr">
              <a:lnSpc>
                <a:spcPct val="100000"/>
              </a:lnSpc>
              <a:spcBef>
                <a:spcPts val="0"/>
              </a:spcBef>
              <a:spcAft>
                <a:spcPts val="0"/>
              </a:spcAft>
              <a:buSzPct val="100000"/>
              <a:buNone/>
              <a:defRPr sz="2400"/>
            </a:lvl4pPr>
            <a:lvl5pPr lvl="4" algn="ctr">
              <a:lnSpc>
                <a:spcPct val="100000"/>
              </a:lnSpc>
              <a:spcBef>
                <a:spcPts val="0"/>
              </a:spcBef>
              <a:spcAft>
                <a:spcPts val="0"/>
              </a:spcAft>
              <a:buSzPct val="100000"/>
              <a:buNone/>
              <a:defRPr sz="2400"/>
            </a:lvl5pPr>
            <a:lvl6pPr lvl="5" algn="ctr">
              <a:lnSpc>
                <a:spcPct val="100000"/>
              </a:lnSpc>
              <a:spcBef>
                <a:spcPts val="0"/>
              </a:spcBef>
              <a:spcAft>
                <a:spcPts val="0"/>
              </a:spcAft>
              <a:buSzPct val="100000"/>
              <a:buNone/>
              <a:defRPr sz="2400"/>
            </a:lvl6pPr>
            <a:lvl7pPr lvl="6" algn="ctr">
              <a:lnSpc>
                <a:spcPct val="100000"/>
              </a:lnSpc>
              <a:spcBef>
                <a:spcPts val="0"/>
              </a:spcBef>
              <a:spcAft>
                <a:spcPts val="0"/>
              </a:spcAft>
              <a:buSzPct val="100000"/>
              <a:buNone/>
              <a:defRPr sz="2400"/>
            </a:lvl7pPr>
            <a:lvl8pPr lvl="7" algn="ctr">
              <a:lnSpc>
                <a:spcPct val="100000"/>
              </a:lnSpc>
              <a:spcBef>
                <a:spcPts val="0"/>
              </a:spcBef>
              <a:spcAft>
                <a:spcPts val="0"/>
              </a:spcAft>
              <a:buSzPct val="100000"/>
              <a:buNone/>
              <a:defRPr sz="2400"/>
            </a:lvl8pPr>
            <a:lvl9pPr lvl="8" algn="ctr">
              <a:lnSpc>
                <a:spcPct val="100000"/>
              </a:lnSpc>
              <a:spcBef>
                <a:spcPts val="0"/>
              </a:spcBef>
              <a:spcAft>
                <a:spcPts val="0"/>
              </a:spcAft>
              <a:buSzPct val="100000"/>
              <a:buNone/>
              <a:defRPr sz="2400"/>
            </a:lvl9pPr>
          </a:lstStyle>
          <a:p/>
        </p:txBody>
      </p:sp>
      <p:sp>
        <p:nvSpPr>
          <p:cNvPr id="20" name="Shape 2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55" name="Shape 55"/>
        <p:cNvGrpSpPr/>
        <p:nvPr/>
      </p:nvGrpSpPr>
      <p:grpSpPr>
        <a:xfrm>
          <a:off x="0" y="0"/>
          <a:ext cx="0" cy="0"/>
          <a:chOff x="0" y="0"/>
          <a:chExt cx="0" cy="0"/>
        </a:xfrm>
      </p:grpSpPr>
      <p:sp>
        <p:nvSpPr>
          <p:cNvPr id="56" name="Shape 56"/>
          <p:cNvSpPr/>
          <p:nvPr/>
        </p:nvSpPr>
        <p:spPr>
          <a:xfrm>
            <a:off x="-75" y="5045700"/>
            <a:ext cx="9144000" cy="978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57" name="Shape 57"/>
          <p:cNvSpPr txBox="1"/>
          <p:nvPr>
            <p:ph type="title"/>
          </p:nvPr>
        </p:nvSpPr>
        <p:spPr>
          <a:xfrm>
            <a:off x="311700" y="1304850"/>
            <a:ext cx="8520600" cy="1538400"/>
          </a:xfrm>
          <a:prstGeom prst="rect">
            <a:avLst/>
          </a:prstGeom>
        </p:spPr>
        <p:txBody>
          <a:bodyPr anchorCtr="0" anchor="ctr" bIns="91425" lIns="91425" rIns="91425" tIns="91425"/>
          <a:lstStyle>
            <a:lvl1pPr lvl="0" algn="ctr">
              <a:spcBef>
                <a:spcPts val="0"/>
              </a:spcBef>
              <a:buClr>
                <a:schemeClr val="accent3"/>
              </a:buClr>
              <a:buSzPct val="100000"/>
              <a:defRPr sz="13000">
                <a:solidFill>
                  <a:schemeClr val="accent3"/>
                </a:solidFill>
              </a:defRPr>
            </a:lvl1pPr>
            <a:lvl2pPr lvl="1" algn="ctr">
              <a:spcBef>
                <a:spcPts val="0"/>
              </a:spcBef>
              <a:buClr>
                <a:schemeClr val="accent3"/>
              </a:buClr>
              <a:buSzPct val="100000"/>
              <a:defRPr sz="13000">
                <a:solidFill>
                  <a:schemeClr val="accent3"/>
                </a:solidFill>
              </a:defRPr>
            </a:lvl2pPr>
            <a:lvl3pPr lvl="2" algn="ctr">
              <a:spcBef>
                <a:spcPts val="0"/>
              </a:spcBef>
              <a:buClr>
                <a:schemeClr val="accent3"/>
              </a:buClr>
              <a:buSzPct val="100000"/>
              <a:defRPr sz="13000">
                <a:solidFill>
                  <a:schemeClr val="accent3"/>
                </a:solidFill>
              </a:defRPr>
            </a:lvl3pPr>
            <a:lvl4pPr lvl="3" algn="ctr">
              <a:spcBef>
                <a:spcPts val="0"/>
              </a:spcBef>
              <a:buClr>
                <a:schemeClr val="accent3"/>
              </a:buClr>
              <a:buSzPct val="100000"/>
              <a:defRPr sz="13000">
                <a:solidFill>
                  <a:schemeClr val="accent3"/>
                </a:solidFill>
              </a:defRPr>
            </a:lvl4pPr>
            <a:lvl5pPr lvl="4" algn="ctr">
              <a:spcBef>
                <a:spcPts val="0"/>
              </a:spcBef>
              <a:buClr>
                <a:schemeClr val="accent3"/>
              </a:buClr>
              <a:buSzPct val="100000"/>
              <a:defRPr sz="13000">
                <a:solidFill>
                  <a:schemeClr val="accent3"/>
                </a:solidFill>
              </a:defRPr>
            </a:lvl5pPr>
            <a:lvl6pPr lvl="5" algn="ctr">
              <a:spcBef>
                <a:spcPts val="0"/>
              </a:spcBef>
              <a:buClr>
                <a:schemeClr val="accent3"/>
              </a:buClr>
              <a:buSzPct val="100000"/>
              <a:defRPr sz="13000">
                <a:solidFill>
                  <a:schemeClr val="accent3"/>
                </a:solidFill>
              </a:defRPr>
            </a:lvl6pPr>
            <a:lvl7pPr lvl="6" algn="ctr">
              <a:spcBef>
                <a:spcPts val="0"/>
              </a:spcBef>
              <a:buClr>
                <a:schemeClr val="accent3"/>
              </a:buClr>
              <a:buSzPct val="100000"/>
              <a:defRPr sz="13000">
                <a:solidFill>
                  <a:schemeClr val="accent3"/>
                </a:solidFill>
              </a:defRPr>
            </a:lvl7pPr>
            <a:lvl8pPr lvl="7" algn="ctr">
              <a:spcBef>
                <a:spcPts val="0"/>
              </a:spcBef>
              <a:buClr>
                <a:schemeClr val="accent3"/>
              </a:buClr>
              <a:buSzPct val="100000"/>
              <a:defRPr sz="13000">
                <a:solidFill>
                  <a:schemeClr val="accent3"/>
                </a:solidFill>
              </a:defRPr>
            </a:lvl8pPr>
            <a:lvl9pPr lvl="8" algn="ctr">
              <a:spcBef>
                <a:spcPts val="0"/>
              </a:spcBef>
              <a:buClr>
                <a:schemeClr val="accent3"/>
              </a:buClr>
              <a:buSzPct val="100000"/>
              <a:defRPr sz="13000">
                <a:solidFill>
                  <a:schemeClr val="accent3"/>
                </a:solidFill>
              </a:defRPr>
            </a:lvl9pPr>
          </a:lstStyle>
          <a:p/>
        </p:txBody>
      </p:sp>
      <p:sp>
        <p:nvSpPr>
          <p:cNvPr id="58" name="Shape 58"/>
          <p:cNvSpPr txBox="1"/>
          <p:nvPr>
            <p:ph idx="1" type="body"/>
          </p:nvPr>
        </p:nvSpPr>
        <p:spPr>
          <a:xfrm>
            <a:off x="311700" y="2995650"/>
            <a:ext cx="8520600" cy="10716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59" name="Shape 5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60" name="Shape 60"/>
        <p:cNvGrpSpPr/>
        <p:nvPr/>
      </p:nvGrpSpPr>
      <p:grpSpPr>
        <a:xfrm>
          <a:off x="0" y="0"/>
          <a:ext cx="0" cy="0"/>
          <a:chOff x="0" y="0"/>
          <a:chExt cx="0" cy="0"/>
        </a:xfrm>
      </p:grpSpPr>
      <p:sp>
        <p:nvSpPr>
          <p:cNvPr id="61" name="Shape 6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21" name="Shape 21"/>
        <p:cNvGrpSpPr/>
        <p:nvPr/>
      </p:nvGrpSpPr>
      <p:grpSpPr>
        <a:xfrm>
          <a:off x="0" y="0"/>
          <a:ext cx="0" cy="0"/>
          <a:chOff x="0" y="0"/>
          <a:chExt cx="0" cy="0"/>
        </a:xfrm>
      </p:grpSpPr>
      <p:sp>
        <p:nvSpPr>
          <p:cNvPr id="22" name="Shape 22"/>
          <p:cNvSpPr/>
          <p:nvPr/>
        </p:nvSpPr>
        <p:spPr>
          <a:xfrm>
            <a:off x="-50" y="2571900"/>
            <a:ext cx="9144000" cy="2571600"/>
          </a:xfrm>
          <a:prstGeom prst="rect">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sp>
        <p:nvSpPr>
          <p:cNvPr id="23" name="Shape 23"/>
          <p:cNvSpPr txBox="1"/>
          <p:nvPr>
            <p:ph type="title"/>
          </p:nvPr>
        </p:nvSpPr>
        <p:spPr>
          <a:xfrm>
            <a:off x="311700" y="814800"/>
            <a:ext cx="8571300" cy="942000"/>
          </a:xfrm>
          <a:prstGeom prst="rect">
            <a:avLst/>
          </a:prstGeom>
        </p:spPr>
        <p:txBody>
          <a:bodyPr anchorCtr="0" anchor="ctr"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24" name="Shape 2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25" name="Shape 25"/>
        <p:cNvGrpSpPr/>
        <p:nvPr/>
      </p:nvGrpSpPr>
      <p:grpSpPr>
        <a:xfrm>
          <a:off x="0" y="0"/>
          <a:ext cx="0" cy="0"/>
          <a:chOff x="0" y="0"/>
          <a:chExt cx="0" cy="0"/>
        </a:xfrm>
      </p:grpSpPr>
      <p:sp>
        <p:nvSpPr>
          <p:cNvPr id="26" name="Shape 26"/>
          <p:cNvSpPr/>
          <p:nvPr/>
        </p:nvSpPr>
        <p:spPr>
          <a:xfrm>
            <a:off x="-75" y="5045700"/>
            <a:ext cx="9144000" cy="97800"/>
          </a:xfrm>
          <a:prstGeom prst="rect">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sp>
        <p:nvSpPr>
          <p:cNvPr id="27" name="Shape 27"/>
          <p:cNvSpPr txBox="1"/>
          <p:nvPr>
            <p:ph type="title"/>
          </p:nvPr>
        </p:nvSpPr>
        <p:spPr>
          <a:xfrm>
            <a:off x="311700" y="445025"/>
            <a:ext cx="8520600" cy="707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8" name="Shape 28"/>
          <p:cNvSpPr txBox="1"/>
          <p:nvPr>
            <p:ph idx="1" type="body"/>
          </p:nvPr>
        </p:nvSpPr>
        <p:spPr>
          <a:xfrm>
            <a:off x="311700" y="1266325"/>
            <a:ext cx="8520600" cy="330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9" name="Shape 2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30" name="Shape 30"/>
        <p:cNvGrpSpPr/>
        <p:nvPr/>
      </p:nvGrpSpPr>
      <p:grpSpPr>
        <a:xfrm>
          <a:off x="0" y="0"/>
          <a:ext cx="0" cy="0"/>
          <a:chOff x="0" y="0"/>
          <a:chExt cx="0" cy="0"/>
        </a:xfrm>
      </p:grpSpPr>
      <p:sp>
        <p:nvSpPr>
          <p:cNvPr id="31" name="Shape 31"/>
          <p:cNvSpPr txBox="1"/>
          <p:nvPr>
            <p:ph type="title"/>
          </p:nvPr>
        </p:nvSpPr>
        <p:spPr>
          <a:xfrm>
            <a:off x="311700" y="445025"/>
            <a:ext cx="8520600" cy="707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2" name="Shape 32"/>
          <p:cNvSpPr txBox="1"/>
          <p:nvPr>
            <p:ph idx="1" type="body"/>
          </p:nvPr>
        </p:nvSpPr>
        <p:spPr>
          <a:xfrm>
            <a:off x="311700" y="1266175"/>
            <a:ext cx="3999900" cy="33027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3" name="Shape 33"/>
          <p:cNvSpPr txBox="1"/>
          <p:nvPr>
            <p:ph idx="2" type="body"/>
          </p:nvPr>
        </p:nvSpPr>
        <p:spPr>
          <a:xfrm>
            <a:off x="4832400" y="1266175"/>
            <a:ext cx="3999900" cy="33027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4" name="Shape 3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5" name="Shape 35"/>
        <p:cNvGrpSpPr/>
        <p:nvPr/>
      </p:nvGrpSpPr>
      <p:grpSpPr>
        <a:xfrm>
          <a:off x="0" y="0"/>
          <a:ext cx="0" cy="0"/>
          <a:chOff x="0" y="0"/>
          <a:chExt cx="0" cy="0"/>
        </a:xfrm>
      </p:grpSpPr>
      <p:sp>
        <p:nvSpPr>
          <p:cNvPr id="36" name="Shape 36"/>
          <p:cNvSpPr txBox="1"/>
          <p:nvPr>
            <p:ph type="title"/>
          </p:nvPr>
        </p:nvSpPr>
        <p:spPr>
          <a:xfrm>
            <a:off x="311700" y="445025"/>
            <a:ext cx="8520600" cy="707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7" name="Shape 3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8" name="Shape 38"/>
        <p:cNvGrpSpPr/>
        <p:nvPr/>
      </p:nvGrpSpPr>
      <p:grpSpPr>
        <a:xfrm>
          <a:off x="0" y="0"/>
          <a:ext cx="0" cy="0"/>
          <a:chOff x="0" y="0"/>
          <a:chExt cx="0" cy="0"/>
        </a:xfrm>
      </p:grpSpPr>
      <p:sp>
        <p:nvSpPr>
          <p:cNvPr id="39" name="Shape 39"/>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40" name="Shape 40"/>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41" name="Shape 4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accent6"/>
        </a:solidFill>
      </p:bgPr>
    </p:bg>
    <p:spTree>
      <p:nvGrpSpPr>
        <p:cNvPr id="42" name="Shape 42"/>
        <p:cNvGrpSpPr/>
        <p:nvPr/>
      </p:nvGrpSpPr>
      <p:grpSpPr>
        <a:xfrm>
          <a:off x="0" y="0"/>
          <a:ext cx="0" cy="0"/>
          <a:chOff x="0" y="0"/>
          <a:chExt cx="0" cy="0"/>
        </a:xfrm>
      </p:grpSpPr>
      <p:sp>
        <p:nvSpPr>
          <p:cNvPr id="43" name="Shape 43"/>
          <p:cNvSpPr txBox="1"/>
          <p:nvPr>
            <p:ph type="title"/>
          </p:nvPr>
        </p:nvSpPr>
        <p:spPr>
          <a:xfrm>
            <a:off x="490250" y="526350"/>
            <a:ext cx="5613600" cy="4090800"/>
          </a:xfrm>
          <a:prstGeom prst="rect">
            <a:avLst/>
          </a:prstGeom>
        </p:spPr>
        <p:txBody>
          <a:bodyPr anchorCtr="0" anchor="ctr" bIns="91425" lIns="91425" rIns="91425" tIns="91425"/>
          <a:lstStyle>
            <a:lvl1pPr lvl="0">
              <a:spcBef>
                <a:spcPts val="0"/>
              </a:spcBef>
              <a:buClr>
                <a:schemeClr val="dk2"/>
              </a:buClr>
              <a:buSzPct val="100000"/>
              <a:defRPr b="0" sz="5400">
                <a:solidFill>
                  <a:schemeClr val="dk2"/>
                </a:solidFill>
              </a:defRPr>
            </a:lvl1pPr>
            <a:lvl2pPr lvl="1">
              <a:spcBef>
                <a:spcPts val="0"/>
              </a:spcBef>
              <a:buClr>
                <a:schemeClr val="dk2"/>
              </a:buClr>
              <a:buSzPct val="100000"/>
              <a:defRPr b="0" sz="5400">
                <a:solidFill>
                  <a:schemeClr val="dk2"/>
                </a:solidFill>
              </a:defRPr>
            </a:lvl2pPr>
            <a:lvl3pPr lvl="2">
              <a:spcBef>
                <a:spcPts val="0"/>
              </a:spcBef>
              <a:buClr>
                <a:schemeClr val="dk2"/>
              </a:buClr>
              <a:buSzPct val="100000"/>
              <a:defRPr b="0" sz="5400">
                <a:solidFill>
                  <a:schemeClr val="dk2"/>
                </a:solidFill>
              </a:defRPr>
            </a:lvl3pPr>
            <a:lvl4pPr lvl="3">
              <a:spcBef>
                <a:spcPts val="0"/>
              </a:spcBef>
              <a:buClr>
                <a:schemeClr val="dk2"/>
              </a:buClr>
              <a:buSzPct val="100000"/>
              <a:defRPr b="0" sz="5400">
                <a:solidFill>
                  <a:schemeClr val="dk2"/>
                </a:solidFill>
              </a:defRPr>
            </a:lvl4pPr>
            <a:lvl5pPr lvl="4">
              <a:spcBef>
                <a:spcPts val="0"/>
              </a:spcBef>
              <a:buClr>
                <a:schemeClr val="dk2"/>
              </a:buClr>
              <a:buSzPct val="100000"/>
              <a:defRPr b="0" sz="5400">
                <a:solidFill>
                  <a:schemeClr val="dk2"/>
                </a:solidFill>
              </a:defRPr>
            </a:lvl5pPr>
            <a:lvl6pPr lvl="5">
              <a:spcBef>
                <a:spcPts val="0"/>
              </a:spcBef>
              <a:buClr>
                <a:schemeClr val="dk2"/>
              </a:buClr>
              <a:buSzPct val="100000"/>
              <a:defRPr b="0" sz="5400">
                <a:solidFill>
                  <a:schemeClr val="dk2"/>
                </a:solidFill>
              </a:defRPr>
            </a:lvl6pPr>
            <a:lvl7pPr lvl="6">
              <a:spcBef>
                <a:spcPts val="0"/>
              </a:spcBef>
              <a:buClr>
                <a:schemeClr val="dk2"/>
              </a:buClr>
              <a:buSzPct val="100000"/>
              <a:defRPr b="0" sz="5400">
                <a:solidFill>
                  <a:schemeClr val="dk2"/>
                </a:solidFill>
              </a:defRPr>
            </a:lvl7pPr>
            <a:lvl8pPr lvl="7">
              <a:spcBef>
                <a:spcPts val="0"/>
              </a:spcBef>
              <a:buClr>
                <a:schemeClr val="dk2"/>
              </a:buClr>
              <a:buSzPct val="100000"/>
              <a:defRPr b="0" sz="5400">
                <a:solidFill>
                  <a:schemeClr val="dk2"/>
                </a:solidFill>
              </a:defRPr>
            </a:lvl8pPr>
            <a:lvl9pPr lvl="8">
              <a:spcBef>
                <a:spcPts val="0"/>
              </a:spcBef>
              <a:buClr>
                <a:schemeClr val="dk2"/>
              </a:buClr>
              <a:buSzPct val="100000"/>
              <a:defRPr b="0" sz="5400">
                <a:solidFill>
                  <a:schemeClr val="dk2"/>
                </a:solidFill>
              </a:defRPr>
            </a:lvl9pPr>
          </a:lstStyle>
          <a:p/>
        </p:txBody>
      </p:sp>
      <p:sp>
        <p:nvSpPr>
          <p:cNvPr id="44" name="Shape 4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45" name="Shape 45"/>
        <p:cNvGrpSpPr/>
        <p:nvPr/>
      </p:nvGrpSpPr>
      <p:grpSpPr>
        <a:xfrm>
          <a:off x="0" y="0"/>
          <a:ext cx="0" cy="0"/>
          <a:chOff x="0" y="0"/>
          <a:chExt cx="0" cy="0"/>
        </a:xfrm>
      </p:grpSpPr>
      <p:sp>
        <p:nvSpPr>
          <p:cNvPr id="46" name="Shape 46"/>
          <p:cNvSpPr/>
          <p:nvPr/>
        </p:nvSpPr>
        <p:spPr>
          <a:xfrm>
            <a:off x="4572000" y="0"/>
            <a:ext cx="4572000" cy="5143500"/>
          </a:xfrm>
          <a:prstGeom prst="rect">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cxnSp>
        <p:nvCxnSpPr>
          <p:cNvPr id="47" name="Shape 47"/>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48" name="Shape 48"/>
          <p:cNvSpPr txBox="1"/>
          <p:nvPr>
            <p:ph type="title"/>
          </p:nvPr>
        </p:nvSpPr>
        <p:spPr>
          <a:xfrm>
            <a:off x="265500" y="1039675"/>
            <a:ext cx="4045200" cy="16758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49" name="Shape 49"/>
          <p:cNvSpPr txBox="1"/>
          <p:nvPr>
            <p:ph idx="1" type="subTitle"/>
          </p:nvPr>
        </p:nvSpPr>
        <p:spPr>
          <a:xfrm>
            <a:off x="265500" y="2726875"/>
            <a:ext cx="4045200" cy="12351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50" name="Shape 50"/>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51" name="Shape 5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52" name="Shape 52"/>
        <p:cNvGrpSpPr/>
        <p:nvPr/>
      </p:nvGrpSpPr>
      <p:grpSpPr>
        <a:xfrm>
          <a:off x="0" y="0"/>
          <a:ext cx="0" cy="0"/>
          <a:chOff x="0" y="0"/>
          <a:chExt cx="0" cy="0"/>
        </a:xfrm>
      </p:grpSpPr>
      <p:sp>
        <p:nvSpPr>
          <p:cNvPr id="53" name="Shape 53"/>
          <p:cNvSpPr txBox="1"/>
          <p:nvPr>
            <p:ph idx="1" type="body"/>
          </p:nvPr>
        </p:nvSpPr>
        <p:spPr>
          <a:xfrm>
            <a:off x="311700" y="4230725"/>
            <a:ext cx="5998800" cy="598800"/>
          </a:xfrm>
          <a:prstGeom prst="rect">
            <a:avLst/>
          </a:prstGeom>
        </p:spPr>
        <p:txBody>
          <a:bodyPr anchorCtr="0" anchor="ctr" bIns="91425" lIns="91425" rIns="91425" tIns="91425"/>
          <a:lstStyle>
            <a:lvl1pPr lvl="0">
              <a:lnSpc>
                <a:spcPct val="100000"/>
              </a:lnSpc>
              <a:spcBef>
                <a:spcPts val="0"/>
              </a:spcBef>
              <a:spcAft>
                <a:spcPts val="0"/>
              </a:spcAft>
              <a:buSzPct val="100000"/>
              <a:buFont typeface="PT Sans Narrow"/>
              <a:buNone/>
              <a:defRPr sz="2400">
                <a:latin typeface="PT Sans Narrow"/>
                <a:ea typeface="PT Sans Narrow"/>
                <a:cs typeface="PT Sans Narrow"/>
                <a:sym typeface="PT Sans Narrow"/>
              </a:defRPr>
            </a:lvl1pPr>
          </a:lstStyle>
          <a:p/>
        </p:txBody>
      </p:sp>
      <p:sp>
        <p:nvSpPr>
          <p:cNvPr id="54" name="Shape 5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707400"/>
          </a:xfrm>
          <a:prstGeom prst="rect">
            <a:avLst/>
          </a:prstGeom>
          <a:noFill/>
          <a:ln>
            <a:noFill/>
          </a:ln>
        </p:spPr>
        <p:txBody>
          <a:bodyPr anchorCtr="0" anchor="t" bIns="91425" lIns="91425" rIns="91425" tIns="91425"/>
          <a:lstStyle>
            <a:lvl1pPr lvl="0">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1pPr>
            <a:lvl2pPr lvl="1">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2pPr>
            <a:lvl3pPr lvl="2">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3pPr>
            <a:lvl4pPr lvl="3">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4pPr>
            <a:lvl5pPr lvl="4">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5pPr>
            <a:lvl6pPr lvl="5">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6pPr>
            <a:lvl7pPr lvl="6">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7pPr>
            <a:lvl8pPr lvl="7">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8pPr>
            <a:lvl9pPr lvl="8">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Shape 7"/>
          <p:cNvSpPr txBox="1"/>
          <p:nvPr>
            <p:ph idx="1" type="body"/>
          </p:nvPr>
        </p:nvSpPr>
        <p:spPr>
          <a:xfrm>
            <a:off x="311700" y="1266325"/>
            <a:ext cx="8520600" cy="33027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buFont typeface="Open Sans"/>
              <a:defRPr sz="1800">
                <a:solidFill>
                  <a:schemeClr val="dk2"/>
                </a:solidFill>
                <a:latin typeface="Open Sans"/>
                <a:ea typeface="Open Sans"/>
                <a:cs typeface="Open Sans"/>
                <a:sym typeface="Open Sans"/>
              </a:defRPr>
            </a:lvl1pPr>
            <a:lvl2pPr lvl="1">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2pPr>
            <a:lvl3pPr lvl="2">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3pPr>
            <a:lvl4pPr lvl="3">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4pPr>
            <a:lvl5pPr lvl="4">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5pPr>
            <a:lvl6pPr lvl="5">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6pPr>
            <a:lvl7pPr lvl="6">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7pPr>
            <a:lvl8pPr lvl="7">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8pPr>
            <a:lvl9pPr lvl="8">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2"/>
                </a:solidFill>
                <a:latin typeface="Open Sans"/>
                <a:ea typeface="Open Sans"/>
                <a:cs typeface="Open Sans"/>
                <a:sym typeface="Open Sans"/>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0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0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0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0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00.png"/><Relationship Id="rId4" Type="http://schemas.openxmlformats.org/officeDocument/2006/relationships/image" Target="../media/image0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0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0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5" name="Shape 65"/>
        <p:cNvGrpSpPr/>
        <p:nvPr/>
      </p:nvGrpSpPr>
      <p:grpSpPr>
        <a:xfrm>
          <a:off x="0" y="0"/>
          <a:ext cx="0" cy="0"/>
          <a:chOff x="0" y="0"/>
          <a:chExt cx="0" cy="0"/>
        </a:xfrm>
      </p:grpSpPr>
      <p:sp>
        <p:nvSpPr>
          <p:cNvPr id="66" name="Shape 66"/>
          <p:cNvSpPr txBox="1"/>
          <p:nvPr>
            <p:ph type="ctrTitle"/>
          </p:nvPr>
        </p:nvSpPr>
        <p:spPr>
          <a:xfrm>
            <a:off x="1004150" y="1751764"/>
            <a:ext cx="7136700" cy="1022400"/>
          </a:xfrm>
          <a:prstGeom prst="rect">
            <a:avLst/>
          </a:prstGeom>
        </p:spPr>
        <p:txBody>
          <a:bodyPr anchorCtr="0" anchor="b" bIns="91425" lIns="91425" rIns="91425" tIns="91425">
            <a:noAutofit/>
          </a:bodyPr>
          <a:lstStyle/>
          <a:p>
            <a:pPr lvl="0">
              <a:spcBef>
                <a:spcPts val="0"/>
              </a:spcBef>
              <a:buNone/>
            </a:pPr>
            <a:r>
              <a:rPr lang="en" sz="4800"/>
              <a:t>Fetal Heart Rate Monitoring Array</a:t>
            </a:r>
          </a:p>
        </p:txBody>
      </p:sp>
      <p:sp>
        <p:nvSpPr>
          <p:cNvPr id="67" name="Shape 67"/>
          <p:cNvSpPr txBox="1"/>
          <p:nvPr>
            <p:ph idx="1" type="subTitle"/>
          </p:nvPr>
        </p:nvSpPr>
        <p:spPr>
          <a:xfrm>
            <a:off x="2137225" y="2850039"/>
            <a:ext cx="4870500" cy="792600"/>
          </a:xfrm>
          <a:prstGeom prst="rect">
            <a:avLst/>
          </a:prstGeom>
        </p:spPr>
        <p:txBody>
          <a:bodyPr anchorCtr="0" anchor="t" bIns="91425" lIns="91425" rIns="91425" tIns="91425">
            <a:noAutofit/>
          </a:bodyPr>
          <a:lstStyle/>
          <a:p>
            <a:pPr lvl="0">
              <a:spcBef>
                <a:spcPts val="0"/>
              </a:spcBef>
              <a:buNone/>
            </a:pPr>
            <a:r>
              <a:rPr lang="en" sz="1400"/>
              <a:t>Matt Brown, Grace Lee, Varun Rao</a:t>
            </a:r>
          </a:p>
          <a:p>
            <a:pPr lvl="0">
              <a:spcBef>
                <a:spcPts val="0"/>
              </a:spcBef>
              <a:buNone/>
            </a:pPr>
            <a:r>
              <a:rPr lang="en" sz="1400"/>
              <a:t>Group 35</a:t>
            </a:r>
          </a:p>
          <a:p>
            <a:pPr lvl="0">
              <a:spcBef>
                <a:spcPts val="0"/>
              </a:spcBef>
              <a:buNone/>
            </a:pPr>
            <a:r>
              <a:rPr lang="en" sz="1400"/>
              <a:t>Dr. Kristen Naegle</a:t>
            </a:r>
          </a:p>
          <a:p>
            <a:pPr lvl="0">
              <a:spcBef>
                <a:spcPts val="0"/>
              </a:spcBef>
              <a:buNone/>
            </a:pPr>
            <a:r>
              <a:rPr lang="en" sz="1400"/>
              <a:t>Senior Capstone Design</a:t>
            </a:r>
          </a:p>
          <a:p>
            <a:pPr lvl="0">
              <a:spcBef>
                <a:spcPts val="0"/>
              </a:spcBef>
              <a:buNone/>
            </a:pPr>
            <a:r>
              <a:rPr lang="en" sz="1400"/>
              <a:t>October 10th, 2016</a:t>
            </a:r>
          </a:p>
          <a:p>
            <a:pPr lvl="0">
              <a:spcBef>
                <a:spcPts val="0"/>
              </a:spcBef>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7" name="Shape 127"/>
        <p:cNvGrpSpPr/>
        <p:nvPr/>
      </p:nvGrpSpPr>
      <p:grpSpPr>
        <a:xfrm>
          <a:off x="0" y="0"/>
          <a:ext cx="0" cy="0"/>
          <a:chOff x="0" y="0"/>
          <a:chExt cx="0" cy="0"/>
        </a:xfrm>
      </p:grpSpPr>
      <p:sp>
        <p:nvSpPr>
          <p:cNvPr id="128" name="Shape 128"/>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Magnetocardiogram</a:t>
            </a:r>
          </a:p>
        </p:txBody>
      </p:sp>
      <p:sp>
        <p:nvSpPr>
          <p:cNvPr id="129" name="Shape 129"/>
          <p:cNvSpPr txBox="1"/>
          <p:nvPr>
            <p:ph idx="1" type="body"/>
          </p:nvPr>
        </p:nvSpPr>
        <p:spPr>
          <a:xfrm>
            <a:off x="311700" y="1266325"/>
            <a:ext cx="8520600" cy="3302700"/>
          </a:xfrm>
          <a:prstGeom prst="rect">
            <a:avLst/>
          </a:prstGeom>
        </p:spPr>
        <p:txBody>
          <a:bodyPr anchorCtr="0" anchor="t" bIns="91425" lIns="91425" rIns="91425" tIns="91425">
            <a:noAutofit/>
          </a:bodyPr>
          <a:lstStyle/>
          <a:p>
            <a:pPr indent="-228600" lvl="0" marL="457200" rtl="0">
              <a:spcBef>
                <a:spcPts val="0"/>
              </a:spcBef>
            </a:pPr>
            <a:r>
              <a:rPr b="1" lang="en"/>
              <a:t>B</a:t>
            </a:r>
            <a:r>
              <a:rPr lang="en"/>
              <a:t> field created by </a:t>
            </a:r>
            <a:r>
              <a:rPr b="1" lang="en"/>
              <a:t>E</a:t>
            </a:r>
            <a:r>
              <a:rPr lang="en"/>
              <a:t> field of heart</a:t>
            </a:r>
          </a:p>
          <a:p>
            <a:pPr indent="-228600" lvl="0" marL="457200" rtl="0">
              <a:spcBef>
                <a:spcPts val="0"/>
              </a:spcBef>
            </a:pPr>
            <a:r>
              <a:rPr lang="en"/>
              <a:t>Cannot calculate signal in real time</a:t>
            </a:r>
          </a:p>
          <a:p>
            <a:pPr indent="-228600" lvl="0" marL="457200" rtl="0">
              <a:spcBef>
                <a:spcPts val="0"/>
              </a:spcBef>
            </a:pPr>
            <a:r>
              <a:rPr lang="en"/>
              <a:t>Long signal processing time</a:t>
            </a:r>
          </a:p>
          <a:p>
            <a:pPr indent="-228600" lvl="0" marL="457200" rtl="0">
              <a:spcBef>
                <a:spcPts val="0"/>
              </a:spcBef>
            </a:pPr>
            <a:r>
              <a:rPr lang="en"/>
              <a:t>Combine ECG and MCG</a:t>
            </a:r>
          </a:p>
          <a:p>
            <a:pPr indent="-228600" lvl="0" marL="457200" rtl="0">
              <a:spcBef>
                <a:spcPts val="0"/>
              </a:spcBef>
            </a:pPr>
            <a:r>
              <a:rPr lang="en"/>
              <a:t>Extremely safe method</a:t>
            </a:r>
          </a:p>
          <a:p>
            <a:pPr indent="-228600" lvl="0" marL="457200" rtl="0">
              <a:spcBef>
                <a:spcPts val="0"/>
              </a:spcBef>
            </a:pPr>
            <a:r>
              <a:rPr lang="en"/>
              <a:t>Very small signal and high cost</a:t>
            </a:r>
          </a:p>
        </p:txBody>
      </p:sp>
      <p:pic>
        <p:nvPicPr>
          <p:cNvPr id="130" name="Shape 130"/>
          <p:cNvPicPr preferRelativeResize="0"/>
          <p:nvPr/>
        </p:nvPicPr>
        <p:blipFill>
          <a:blip r:embed="rId3">
            <a:alphaModFix/>
          </a:blip>
          <a:stretch>
            <a:fillRect/>
          </a:stretch>
        </p:blipFill>
        <p:spPr>
          <a:xfrm>
            <a:off x="5460450" y="863455"/>
            <a:ext cx="3371850" cy="3416600"/>
          </a:xfrm>
          <a:prstGeom prst="rect">
            <a:avLst/>
          </a:prstGeom>
          <a:noFill/>
          <a:ln>
            <a:noFill/>
          </a:ln>
        </p:spPr>
      </p:pic>
      <p:sp>
        <p:nvSpPr>
          <p:cNvPr id="131" name="Shape 131"/>
          <p:cNvSpPr txBox="1"/>
          <p:nvPr/>
        </p:nvSpPr>
        <p:spPr>
          <a:xfrm>
            <a:off x="5460450" y="4319050"/>
            <a:ext cx="3372000" cy="562200"/>
          </a:xfrm>
          <a:prstGeom prst="rect">
            <a:avLst/>
          </a:prstGeom>
          <a:noFill/>
          <a:ln>
            <a:noFill/>
          </a:ln>
        </p:spPr>
        <p:txBody>
          <a:bodyPr anchorCtr="0" anchor="t" bIns="91425" lIns="91425" rIns="91425" tIns="91425">
            <a:noAutofit/>
          </a:bodyPr>
          <a:lstStyle/>
          <a:p>
            <a:pPr lvl="0" algn="ctr">
              <a:spcBef>
                <a:spcPts val="0"/>
              </a:spcBef>
              <a:buNone/>
            </a:pPr>
            <a:r>
              <a:rPr lang="en" sz="900"/>
              <a:t>Processing System that utilizes both MCG and ECG to determine fetal heart rate. Source: [13]</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5" name="Shape 135"/>
        <p:cNvGrpSpPr/>
        <p:nvPr/>
      </p:nvGrpSpPr>
      <p:grpSpPr>
        <a:xfrm>
          <a:off x="0" y="0"/>
          <a:ext cx="0" cy="0"/>
          <a:chOff x="0" y="0"/>
          <a:chExt cx="0" cy="0"/>
        </a:xfrm>
      </p:grpSpPr>
      <p:sp>
        <p:nvSpPr>
          <p:cNvPr id="136" name="Shape 136"/>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Design Requirements and Specifications</a:t>
            </a:r>
          </a:p>
        </p:txBody>
      </p:sp>
      <p:sp>
        <p:nvSpPr>
          <p:cNvPr id="137" name="Shape 137"/>
          <p:cNvSpPr txBox="1"/>
          <p:nvPr>
            <p:ph idx="1" type="body"/>
          </p:nvPr>
        </p:nvSpPr>
        <p:spPr>
          <a:xfrm>
            <a:off x="311700" y="1266325"/>
            <a:ext cx="8520600" cy="3302700"/>
          </a:xfrm>
          <a:prstGeom prst="rect">
            <a:avLst/>
          </a:prstGeom>
        </p:spPr>
        <p:txBody>
          <a:bodyPr anchorCtr="0" anchor="t" bIns="91425" lIns="91425" rIns="91425" tIns="91425">
            <a:noAutofit/>
          </a:bodyPr>
          <a:lstStyle/>
          <a:p>
            <a:pPr lvl="0">
              <a:spcBef>
                <a:spcPts val="0"/>
              </a:spcBef>
              <a:buNone/>
            </a:pPr>
            <a:r>
              <a:t/>
            </a:r>
            <a:endParaRPr/>
          </a:p>
        </p:txBody>
      </p:sp>
      <p:pic>
        <p:nvPicPr>
          <p:cNvPr id="138" name="Shape 138"/>
          <p:cNvPicPr preferRelativeResize="0"/>
          <p:nvPr/>
        </p:nvPicPr>
        <p:blipFill>
          <a:blip r:embed="rId3">
            <a:alphaModFix/>
          </a:blip>
          <a:stretch>
            <a:fillRect/>
          </a:stretch>
        </p:blipFill>
        <p:spPr>
          <a:xfrm>
            <a:off x="1870862" y="1152424"/>
            <a:ext cx="5402274" cy="38600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2" name="Shape 142"/>
        <p:cNvGrpSpPr/>
        <p:nvPr/>
      </p:nvGrpSpPr>
      <p:grpSpPr>
        <a:xfrm>
          <a:off x="0" y="0"/>
          <a:ext cx="0" cy="0"/>
          <a:chOff x="0" y="0"/>
          <a:chExt cx="0" cy="0"/>
        </a:xfrm>
      </p:grpSpPr>
      <p:sp>
        <p:nvSpPr>
          <p:cNvPr id="143" name="Shape 143"/>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Design Schedule</a:t>
            </a:r>
          </a:p>
        </p:txBody>
      </p:sp>
      <p:sp>
        <p:nvSpPr>
          <p:cNvPr id="144" name="Shape 144"/>
          <p:cNvSpPr txBox="1"/>
          <p:nvPr>
            <p:ph idx="1" type="body"/>
          </p:nvPr>
        </p:nvSpPr>
        <p:spPr>
          <a:xfrm>
            <a:off x="311700" y="1266325"/>
            <a:ext cx="8520600" cy="3302700"/>
          </a:xfrm>
          <a:prstGeom prst="rect">
            <a:avLst/>
          </a:prstGeom>
        </p:spPr>
        <p:txBody>
          <a:bodyPr anchorCtr="0" anchor="t" bIns="91425" lIns="91425" rIns="91425" tIns="91425">
            <a:noAutofit/>
          </a:bodyPr>
          <a:lstStyle/>
          <a:p>
            <a:pPr lvl="0">
              <a:spcBef>
                <a:spcPts val="0"/>
              </a:spcBef>
              <a:buNone/>
            </a:pPr>
            <a:r>
              <a:t/>
            </a:r>
            <a:endParaRPr/>
          </a:p>
        </p:txBody>
      </p:sp>
      <p:pic>
        <p:nvPicPr>
          <p:cNvPr id="145" name="Shape 145"/>
          <p:cNvPicPr preferRelativeResize="0"/>
          <p:nvPr/>
        </p:nvPicPr>
        <p:blipFill>
          <a:blip r:embed="rId3">
            <a:alphaModFix/>
          </a:blip>
          <a:stretch>
            <a:fillRect/>
          </a:stretch>
        </p:blipFill>
        <p:spPr>
          <a:xfrm>
            <a:off x="311700" y="1247775"/>
            <a:ext cx="8520599" cy="33212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9" name="Shape 149"/>
        <p:cNvGrpSpPr/>
        <p:nvPr/>
      </p:nvGrpSpPr>
      <p:grpSpPr>
        <a:xfrm>
          <a:off x="0" y="0"/>
          <a:ext cx="0" cy="0"/>
          <a:chOff x="0" y="0"/>
          <a:chExt cx="0" cy="0"/>
        </a:xfrm>
      </p:grpSpPr>
      <p:sp>
        <p:nvSpPr>
          <p:cNvPr id="150" name="Shape 150"/>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Teammate Responsibilities</a:t>
            </a:r>
          </a:p>
        </p:txBody>
      </p:sp>
      <p:sp>
        <p:nvSpPr>
          <p:cNvPr id="151" name="Shape 151"/>
          <p:cNvSpPr txBox="1"/>
          <p:nvPr>
            <p:ph idx="1" type="body"/>
          </p:nvPr>
        </p:nvSpPr>
        <p:spPr>
          <a:xfrm>
            <a:off x="311700" y="1266325"/>
            <a:ext cx="8520600" cy="3302700"/>
          </a:xfrm>
          <a:prstGeom prst="rect">
            <a:avLst/>
          </a:prstGeom>
        </p:spPr>
        <p:txBody>
          <a:bodyPr anchorCtr="0" anchor="t" bIns="91425" lIns="91425" rIns="91425" tIns="91425">
            <a:noAutofit/>
          </a:bodyPr>
          <a:lstStyle/>
          <a:p>
            <a:pPr indent="-228600" lvl="0" marL="457200" rtl="0">
              <a:spcBef>
                <a:spcPts val="0"/>
              </a:spcBef>
            </a:pPr>
            <a:r>
              <a:rPr lang="en"/>
              <a:t>Matt Brown</a:t>
            </a:r>
          </a:p>
          <a:p>
            <a:pPr indent="-228600" lvl="1" marL="914400" rtl="0">
              <a:spcBef>
                <a:spcPts val="0"/>
              </a:spcBef>
            </a:pPr>
            <a:r>
              <a:rPr lang="en"/>
              <a:t>Preliminary Presentation, Scheduling and Material Ordering, Circuit Design, PCG Evaluation</a:t>
            </a:r>
          </a:p>
          <a:p>
            <a:pPr indent="-228600" lvl="0" marL="457200" rtl="0">
              <a:spcBef>
                <a:spcPts val="0"/>
              </a:spcBef>
            </a:pPr>
            <a:r>
              <a:rPr lang="en"/>
              <a:t>Grace Lee</a:t>
            </a:r>
          </a:p>
          <a:p>
            <a:pPr indent="-228600" lvl="1" marL="914400" rtl="0">
              <a:spcBef>
                <a:spcPts val="0"/>
              </a:spcBef>
            </a:pPr>
            <a:r>
              <a:rPr lang="en"/>
              <a:t> Verification &amp; Validation, Circuit Design, Website Management, Doppler Evaluation</a:t>
            </a:r>
          </a:p>
          <a:p>
            <a:pPr indent="-228600" lvl="0" marL="457200" rtl="0">
              <a:spcBef>
                <a:spcPts val="0"/>
              </a:spcBef>
            </a:pPr>
            <a:r>
              <a:rPr lang="en"/>
              <a:t>Varun Rao</a:t>
            </a:r>
          </a:p>
          <a:p>
            <a:pPr indent="-228600" lvl="1" marL="914400">
              <a:spcBef>
                <a:spcPts val="0"/>
              </a:spcBef>
            </a:pPr>
            <a:r>
              <a:rPr lang="en"/>
              <a:t> Progress Report, Algorithm Development, ECG and fMCG Evaluation</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5" name="Shape 155"/>
        <p:cNvGrpSpPr/>
        <p:nvPr/>
      </p:nvGrpSpPr>
      <p:grpSpPr>
        <a:xfrm>
          <a:off x="0" y="0"/>
          <a:ext cx="0" cy="0"/>
          <a:chOff x="0" y="0"/>
          <a:chExt cx="0" cy="0"/>
        </a:xfrm>
      </p:grpSpPr>
      <p:sp>
        <p:nvSpPr>
          <p:cNvPr id="156" name="Shape 156"/>
          <p:cNvSpPr txBox="1"/>
          <p:nvPr>
            <p:ph type="title"/>
          </p:nvPr>
        </p:nvSpPr>
        <p:spPr>
          <a:xfrm>
            <a:off x="311700" y="814800"/>
            <a:ext cx="8571300" cy="942000"/>
          </a:xfrm>
          <a:prstGeom prst="rect">
            <a:avLst/>
          </a:prstGeom>
        </p:spPr>
        <p:txBody>
          <a:bodyPr anchorCtr="0" anchor="ctr" bIns="91425" lIns="91425" rIns="91425" tIns="91425">
            <a:noAutofit/>
          </a:bodyPr>
          <a:lstStyle/>
          <a:p>
            <a:pPr lvl="0">
              <a:spcBef>
                <a:spcPts val="0"/>
              </a:spcBef>
              <a:buNone/>
            </a:pPr>
            <a:r>
              <a:rPr lang="en"/>
              <a:t>Questions?</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0" name="Shape 160"/>
        <p:cNvGrpSpPr/>
        <p:nvPr/>
      </p:nvGrpSpPr>
      <p:grpSpPr>
        <a:xfrm>
          <a:off x="0" y="0"/>
          <a:ext cx="0" cy="0"/>
          <a:chOff x="0" y="0"/>
          <a:chExt cx="0" cy="0"/>
        </a:xfrm>
      </p:grpSpPr>
      <p:sp>
        <p:nvSpPr>
          <p:cNvPr id="161" name="Shape 161"/>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Sources</a:t>
            </a:r>
          </a:p>
        </p:txBody>
      </p:sp>
      <p:sp>
        <p:nvSpPr>
          <p:cNvPr id="162" name="Shape 162"/>
          <p:cNvSpPr txBox="1"/>
          <p:nvPr>
            <p:ph idx="1" type="body"/>
          </p:nvPr>
        </p:nvSpPr>
        <p:spPr>
          <a:xfrm>
            <a:off x="311700" y="1266325"/>
            <a:ext cx="8520600" cy="3302700"/>
          </a:xfrm>
          <a:prstGeom prst="rect">
            <a:avLst/>
          </a:prstGeom>
        </p:spPr>
        <p:txBody>
          <a:bodyPr anchorCtr="0" anchor="t" bIns="91425" lIns="91425" rIns="91425" tIns="91425">
            <a:noAutofit/>
          </a:bodyPr>
          <a:lstStyle/>
          <a:p>
            <a:pPr indent="-342900" lvl="0" marL="355600">
              <a:lnSpc>
                <a:spcPct val="100000"/>
              </a:lnSpc>
              <a:spcBef>
                <a:spcPts val="0"/>
              </a:spcBef>
              <a:spcAft>
                <a:spcPts val="0"/>
              </a:spcAft>
              <a:buNone/>
            </a:pPr>
            <a:r>
              <a:rPr lang="en" sz="800">
                <a:solidFill>
                  <a:srgbClr val="000000"/>
                </a:solidFill>
                <a:highlight>
                  <a:srgbClr val="FFFFFF"/>
                </a:highlight>
                <a:latin typeface="Arial"/>
                <a:ea typeface="Arial"/>
                <a:cs typeface="Arial"/>
                <a:sym typeface="Arial"/>
              </a:rPr>
              <a:t>[1] Butler Tobah, Yvonne, M.D S., M.D., Julie A. Lamppa, APRN, CNM, and Myra J. Wick, M.D., PhD. "Fetal Ultrasound." </a:t>
            </a:r>
            <a:r>
              <a:rPr i="1" lang="en" sz="800">
                <a:solidFill>
                  <a:srgbClr val="000000"/>
                </a:solidFill>
                <a:highlight>
                  <a:srgbClr val="FFFFFF"/>
                </a:highlight>
                <a:latin typeface="Arial"/>
                <a:ea typeface="Arial"/>
                <a:cs typeface="Arial"/>
                <a:sym typeface="Arial"/>
              </a:rPr>
              <a:t>Mayo Clinic</a:t>
            </a:r>
            <a:r>
              <a:rPr lang="en" sz="800">
                <a:solidFill>
                  <a:srgbClr val="000000"/>
                </a:solidFill>
                <a:highlight>
                  <a:srgbClr val="FFFFFF"/>
                </a:highlight>
                <a:latin typeface="Arial"/>
                <a:ea typeface="Arial"/>
                <a:cs typeface="Arial"/>
                <a:sym typeface="Arial"/>
              </a:rPr>
              <a:t>. Mayo Clinic, 19 Sept. 2015. Web. 4 Oct. 2016.</a:t>
            </a:r>
          </a:p>
          <a:p>
            <a:pPr indent="-342900" lvl="0" marL="355600">
              <a:lnSpc>
                <a:spcPct val="100000"/>
              </a:lnSpc>
              <a:spcBef>
                <a:spcPts val="0"/>
              </a:spcBef>
              <a:spcAft>
                <a:spcPts val="0"/>
              </a:spcAft>
              <a:buNone/>
            </a:pPr>
            <a:r>
              <a:rPr lang="en" sz="800">
                <a:solidFill>
                  <a:srgbClr val="000000"/>
                </a:solidFill>
                <a:highlight>
                  <a:srgbClr val="FFFFFF"/>
                </a:highlight>
                <a:latin typeface="Arial"/>
                <a:ea typeface="Arial"/>
                <a:cs typeface="Arial"/>
                <a:sym typeface="Arial"/>
              </a:rPr>
              <a:t>[2] Freudenrich, Craig C., PhD. "How Ultrasound Works." </a:t>
            </a:r>
            <a:r>
              <a:rPr i="1" lang="en" sz="800">
                <a:solidFill>
                  <a:srgbClr val="000000"/>
                </a:solidFill>
                <a:highlight>
                  <a:srgbClr val="FFFFFF"/>
                </a:highlight>
                <a:latin typeface="Arial"/>
                <a:ea typeface="Arial"/>
                <a:cs typeface="Arial"/>
                <a:sym typeface="Arial"/>
              </a:rPr>
              <a:t>How Ultrasound Works</a:t>
            </a:r>
            <a:r>
              <a:rPr lang="en" sz="800">
                <a:solidFill>
                  <a:srgbClr val="000000"/>
                </a:solidFill>
                <a:highlight>
                  <a:srgbClr val="FFFFFF"/>
                </a:highlight>
                <a:latin typeface="Arial"/>
                <a:ea typeface="Arial"/>
                <a:cs typeface="Arial"/>
                <a:sym typeface="Arial"/>
              </a:rPr>
              <a:t>. University of Toronto, n.d. Web. 05 Oct. 2016.</a:t>
            </a:r>
          </a:p>
          <a:p>
            <a:pPr indent="-342900" lvl="0" marL="355600">
              <a:lnSpc>
                <a:spcPct val="100000"/>
              </a:lnSpc>
              <a:spcBef>
                <a:spcPts val="0"/>
              </a:spcBef>
              <a:spcAft>
                <a:spcPts val="0"/>
              </a:spcAft>
              <a:buNone/>
            </a:pPr>
            <a:r>
              <a:rPr lang="en" sz="800">
                <a:solidFill>
                  <a:srgbClr val="000000"/>
                </a:solidFill>
                <a:highlight>
                  <a:srgbClr val="FFFFFF"/>
                </a:highlight>
                <a:latin typeface="Arial"/>
                <a:ea typeface="Arial"/>
                <a:cs typeface="Arial"/>
                <a:sym typeface="Arial"/>
              </a:rPr>
              <a:t>[3] Maulik, Dev. "Biological Safety." </a:t>
            </a:r>
            <a:r>
              <a:rPr i="1" lang="en" sz="800">
                <a:solidFill>
                  <a:srgbClr val="000000"/>
                </a:solidFill>
                <a:highlight>
                  <a:srgbClr val="FFFFFF"/>
                </a:highlight>
                <a:latin typeface="Arial"/>
                <a:ea typeface="Arial"/>
                <a:cs typeface="Arial"/>
                <a:sym typeface="Arial"/>
              </a:rPr>
              <a:t>Doppler Ultrasound in Obstetrics &amp; Gynecology</a:t>
            </a:r>
            <a:r>
              <a:rPr lang="en" sz="800">
                <a:solidFill>
                  <a:srgbClr val="000000"/>
                </a:solidFill>
                <a:highlight>
                  <a:srgbClr val="FFFFFF"/>
                </a:highlight>
                <a:latin typeface="Arial"/>
                <a:ea typeface="Arial"/>
                <a:cs typeface="Arial"/>
                <a:sym typeface="Arial"/>
              </a:rPr>
              <a:t>. New York: Springer, 1997. N. pag. Print.</a:t>
            </a:r>
          </a:p>
          <a:p>
            <a:pPr indent="-342900" lvl="0" marL="355600">
              <a:lnSpc>
                <a:spcPct val="100000"/>
              </a:lnSpc>
              <a:spcBef>
                <a:spcPts val="0"/>
              </a:spcBef>
              <a:spcAft>
                <a:spcPts val="0"/>
              </a:spcAft>
              <a:buNone/>
            </a:pPr>
            <a:r>
              <a:rPr lang="en" sz="800">
                <a:solidFill>
                  <a:srgbClr val="000000"/>
                </a:solidFill>
                <a:highlight>
                  <a:srgbClr val="FFFFFF"/>
                </a:highlight>
                <a:latin typeface="Arial"/>
                <a:ea typeface="Arial"/>
                <a:cs typeface="Arial"/>
                <a:sym typeface="Arial"/>
              </a:rPr>
              <a:t>[4] Radiological Society of North America (RSNA) and American College of Radiology (ACR). "General Ultrasound." </a:t>
            </a:r>
            <a:r>
              <a:rPr i="1" lang="en" sz="800">
                <a:solidFill>
                  <a:srgbClr val="000000"/>
                </a:solidFill>
                <a:highlight>
                  <a:srgbClr val="FFFFFF"/>
                </a:highlight>
                <a:latin typeface="Arial"/>
                <a:ea typeface="Arial"/>
                <a:cs typeface="Arial"/>
                <a:sym typeface="Arial"/>
              </a:rPr>
              <a:t>Ultrasound (Sonography)</a:t>
            </a:r>
            <a:r>
              <a:rPr lang="en" sz="800">
                <a:solidFill>
                  <a:srgbClr val="000000"/>
                </a:solidFill>
                <a:highlight>
                  <a:srgbClr val="FFFFFF"/>
                </a:highlight>
                <a:latin typeface="Arial"/>
                <a:ea typeface="Arial"/>
                <a:cs typeface="Arial"/>
                <a:sym typeface="Arial"/>
              </a:rPr>
              <a:t>. Radiological Society of North America (RSNA) and American College of Radiology (ACR), 30 May 2016. Web. 04 Oct. 2016.</a:t>
            </a:r>
          </a:p>
          <a:p>
            <a:pPr indent="-342900" lvl="0" marL="355600">
              <a:lnSpc>
                <a:spcPct val="100000"/>
              </a:lnSpc>
              <a:spcBef>
                <a:spcPts val="0"/>
              </a:spcBef>
              <a:spcAft>
                <a:spcPts val="0"/>
              </a:spcAft>
              <a:buNone/>
            </a:pPr>
            <a:r>
              <a:rPr lang="en" sz="800">
                <a:solidFill>
                  <a:srgbClr val="000000"/>
                </a:solidFill>
                <a:highlight>
                  <a:srgbClr val="FFFFFF"/>
                </a:highlight>
                <a:latin typeface="Arial"/>
                <a:ea typeface="Arial"/>
                <a:cs typeface="Arial"/>
                <a:sym typeface="Arial"/>
              </a:rPr>
              <a:t>[5] Gagnon, R., and M. Van Den Hof. "Result Filters." </a:t>
            </a:r>
            <a:r>
              <a:rPr i="1" lang="en" sz="800">
                <a:solidFill>
                  <a:srgbClr val="000000"/>
                </a:solidFill>
                <a:highlight>
                  <a:srgbClr val="FFFFFF"/>
                </a:highlight>
                <a:latin typeface="Arial"/>
                <a:ea typeface="Arial"/>
                <a:cs typeface="Arial"/>
                <a:sym typeface="Arial"/>
              </a:rPr>
              <a:t>National Center for Biotechnology Information</a:t>
            </a:r>
            <a:r>
              <a:rPr lang="en" sz="800">
                <a:solidFill>
                  <a:srgbClr val="000000"/>
                </a:solidFill>
                <a:highlight>
                  <a:srgbClr val="FFFFFF"/>
                </a:highlight>
                <a:latin typeface="Arial"/>
                <a:ea typeface="Arial"/>
                <a:cs typeface="Arial"/>
                <a:sym typeface="Arial"/>
              </a:rPr>
              <a:t>. U.S. National Library of Medicine, 25 July 2003. Web. 05 Oct. 2016.</a:t>
            </a:r>
          </a:p>
          <a:p>
            <a:pPr indent="-342900" lvl="0" marL="355600">
              <a:lnSpc>
                <a:spcPct val="100000"/>
              </a:lnSpc>
              <a:spcBef>
                <a:spcPts val="0"/>
              </a:spcBef>
              <a:spcAft>
                <a:spcPts val="0"/>
              </a:spcAft>
              <a:buNone/>
            </a:pPr>
            <a:r>
              <a:rPr lang="en" sz="800">
                <a:solidFill>
                  <a:srgbClr val="000000"/>
                </a:solidFill>
                <a:highlight>
                  <a:srgbClr val="FFFFFF"/>
                </a:highlight>
                <a:latin typeface="Arial"/>
                <a:ea typeface="Arial"/>
                <a:cs typeface="Arial"/>
                <a:sym typeface="Arial"/>
              </a:rPr>
              <a:t>[6] J, Adam. "The Future of Fetal Monitoring." </a:t>
            </a:r>
            <a:r>
              <a:rPr i="1" lang="en" sz="800">
                <a:solidFill>
                  <a:srgbClr val="000000"/>
                </a:solidFill>
                <a:highlight>
                  <a:srgbClr val="FFFFFF"/>
                </a:highlight>
                <a:latin typeface="Arial"/>
                <a:ea typeface="Arial"/>
                <a:cs typeface="Arial"/>
                <a:sym typeface="Arial"/>
              </a:rPr>
              <a:t>Reviews in Obstetrics and Gynecology</a:t>
            </a:r>
            <a:r>
              <a:rPr lang="en" sz="800">
                <a:solidFill>
                  <a:srgbClr val="000000"/>
                </a:solidFill>
                <a:highlight>
                  <a:srgbClr val="FFFFFF"/>
                </a:highlight>
                <a:latin typeface="Arial"/>
                <a:ea typeface="Arial"/>
                <a:cs typeface="Arial"/>
                <a:sym typeface="Arial"/>
              </a:rPr>
              <a:t>. MedReviews, LLC, 2012. Web. 05 Oct. 2016.</a:t>
            </a:r>
          </a:p>
          <a:p>
            <a:pPr indent="-342900" lvl="0" marL="355600">
              <a:lnSpc>
                <a:spcPct val="100000"/>
              </a:lnSpc>
              <a:spcBef>
                <a:spcPts val="0"/>
              </a:spcBef>
              <a:spcAft>
                <a:spcPts val="0"/>
              </a:spcAft>
              <a:buNone/>
            </a:pPr>
            <a:r>
              <a:rPr lang="en" sz="800">
                <a:solidFill>
                  <a:srgbClr val="000000"/>
                </a:solidFill>
                <a:highlight>
                  <a:srgbClr val="FFFFFF"/>
                </a:highlight>
                <a:latin typeface="Arial"/>
                <a:ea typeface="Arial"/>
                <a:cs typeface="Arial"/>
                <a:sym typeface="Arial"/>
              </a:rPr>
              <a:t>[7]Kovács, Ferenc, Csaba Horváth, Ádám T. Balogh, and Gábor Hosszú. "Fetal Phonocardiography—Past and Future Possibilities." Computer Methods and Programs in Biomedicine 104.1 (2011): 19-25. Web.</a:t>
            </a:r>
          </a:p>
          <a:p>
            <a:pPr indent="-342900" lvl="0" marL="355600">
              <a:lnSpc>
                <a:spcPct val="100000"/>
              </a:lnSpc>
              <a:spcBef>
                <a:spcPts val="0"/>
              </a:spcBef>
              <a:spcAft>
                <a:spcPts val="0"/>
              </a:spcAft>
              <a:buNone/>
            </a:pPr>
            <a:r>
              <a:rPr lang="en" sz="800">
                <a:solidFill>
                  <a:srgbClr val="000000"/>
                </a:solidFill>
                <a:highlight>
                  <a:srgbClr val="FFFFFF"/>
                </a:highlight>
                <a:latin typeface="Arial"/>
                <a:ea typeface="Arial"/>
                <a:cs typeface="Arial"/>
                <a:sym typeface="Arial"/>
              </a:rPr>
              <a:t>[8] "Technology: Piezoelectricity." News. Tired Tires. Web. 6 Oct. 2016.</a:t>
            </a:r>
          </a:p>
          <a:p>
            <a:pPr indent="-342900" lvl="0" marL="355600">
              <a:lnSpc>
                <a:spcPct val="100000"/>
              </a:lnSpc>
              <a:spcBef>
                <a:spcPts val="0"/>
              </a:spcBef>
              <a:spcAft>
                <a:spcPts val="0"/>
              </a:spcAft>
              <a:buNone/>
            </a:pPr>
            <a:r>
              <a:rPr lang="en" sz="800">
                <a:solidFill>
                  <a:srgbClr val="000000"/>
                </a:solidFill>
                <a:highlight>
                  <a:srgbClr val="FFFFFF"/>
                </a:highlight>
                <a:latin typeface="Arial"/>
                <a:ea typeface="Arial"/>
                <a:cs typeface="Arial"/>
                <a:sym typeface="Arial"/>
              </a:rPr>
              <a:t>[9] Singh, Rahul, Martin Culijat, Richard Brand Caso, and Jim Selevan. Conformal Fetal Heart Monitor and System for Use Therewith. Rahul Singh, Martin Culjat, Richard Brand Caso, Jim Selevan, assignee. Patent US 20130261464 A1. 03 Oct. 2013. Print.</a:t>
            </a:r>
          </a:p>
          <a:p>
            <a:pPr indent="-342900" lvl="0" marL="355600">
              <a:lnSpc>
                <a:spcPct val="100000"/>
              </a:lnSpc>
              <a:spcBef>
                <a:spcPts val="0"/>
              </a:spcBef>
              <a:spcAft>
                <a:spcPts val="0"/>
              </a:spcAft>
              <a:buNone/>
            </a:pPr>
            <a:r>
              <a:rPr lang="en" sz="800">
                <a:solidFill>
                  <a:srgbClr val="000000"/>
                </a:solidFill>
                <a:highlight>
                  <a:srgbClr val="FFFFFF"/>
                </a:highlight>
                <a:latin typeface="Arial"/>
                <a:ea typeface="Arial"/>
                <a:cs typeface="Arial"/>
                <a:sym typeface="Arial"/>
              </a:rPr>
              <a:t>[10] Rajput, Priya, Singh. “Fetal Heart Monitor.” </a:t>
            </a:r>
            <a:r>
              <a:rPr lang="en" sz="800">
                <a:solidFill>
                  <a:srgbClr val="000000"/>
                </a:solidFill>
                <a:latin typeface="Arial"/>
                <a:ea typeface="Arial"/>
                <a:cs typeface="Arial"/>
                <a:sym typeface="Arial"/>
              </a:rPr>
              <a:t>International Journal of Scientific Research and Engineering</a:t>
            </a:r>
          </a:p>
          <a:p>
            <a:pPr indent="0" lvl="0" marL="469900">
              <a:lnSpc>
                <a:spcPct val="100000"/>
              </a:lnSpc>
              <a:spcBef>
                <a:spcPts val="0"/>
              </a:spcBef>
              <a:spcAft>
                <a:spcPts val="0"/>
              </a:spcAft>
              <a:buNone/>
            </a:pPr>
            <a:r>
              <a:rPr lang="en" sz="800">
                <a:solidFill>
                  <a:srgbClr val="000000"/>
                </a:solidFill>
                <a:latin typeface="Arial"/>
                <a:ea typeface="Arial"/>
                <a:cs typeface="Arial"/>
                <a:sym typeface="Arial"/>
              </a:rPr>
              <a:t>[11] Abdulhay, Owels. </a:t>
            </a:r>
            <a:r>
              <a:rPr lang="en" sz="800">
                <a:solidFill>
                  <a:srgbClr val="000000"/>
                </a:solidFill>
                <a:highlight>
                  <a:srgbClr val="FFFFFF"/>
                </a:highlight>
                <a:latin typeface="Arial"/>
                <a:ea typeface="Arial"/>
                <a:cs typeface="Arial"/>
                <a:sym typeface="Arial"/>
              </a:rPr>
              <a:t>"Review Article: Non-Invasive Fetal Heart Rate Monitoring Techniques." </a:t>
            </a:r>
            <a:r>
              <a:rPr i="1" lang="en" sz="800">
                <a:solidFill>
                  <a:srgbClr val="000000"/>
                </a:solidFill>
                <a:highlight>
                  <a:srgbClr val="FFFFFF"/>
                </a:highlight>
                <a:latin typeface="Arial"/>
                <a:ea typeface="Arial"/>
                <a:cs typeface="Arial"/>
                <a:sym typeface="Arial"/>
              </a:rPr>
              <a:t>Review Article: Non-Invasive Fetal Heart Rate Monitoring Techniques</a:t>
            </a:r>
            <a:r>
              <a:rPr lang="en" sz="800">
                <a:solidFill>
                  <a:srgbClr val="000000"/>
                </a:solidFill>
                <a:highlight>
                  <a:srgbClr val="FFFFFF"/>
                </a:highlight>
                <a:latin typeface="Arial"/>
                <a:ea typeface="Arial"/>
                <a:cs typeface="Arial"/>
                <a:sym typeface="Arial"/>
              </a:rPr>
              <a:t>. Science and Education.</a:t>
            </a:r>
          </a:p>
          <a:p>
            <a:pPr indent="0" lvl="0" marL="469900">
              <a:lnSpc>
                <a:spcPct val="100000"/>
              </a:lnSpc>
              <a:spcBef>
                <a:spcPts val="0"/>
              </a:spcBef>
              <a:spcAft>
                <a:spcPts val="0"/>
              </a:spcAft>
              <a:buNone/>
            </a:pPr>
            <a:r>
              <a:rPr lang="en" sz="800">
                <a:solidFill>
                  <a:srgbClr val="000000"/>
                </a:solidFill>
                <a:highlight>
                  <a:srgbClr val="FFFFFF"/>
                </a:highlight>
                <a:latin typeface="Arial"/>
                <a:ea typeface="Arial"/>
                <a:cs typeface="Arial"/>
                <a:sym typeface="Arial"/>
              </a:rPr>
              <a:t>[12] Fetal Heart Rate Monitor. Patent US20120083676.</a:t>
            </a:r>
          </a:p>
          <a:p>
            <a:pPr lvl="0">
              <a:lnSpc>
                <a:spcPct val="100000"/>
              </a:lnSpc>
              <a:spcBef>
                <a:spcPts val="0"/>
              </a:spcBef>
              <a:spcAft>
                <a:spcPts val="0"/>
              </a:spcAft>
              <a:buNone/>
            </a:pPr>
            <a:r>
              <a:rPr lang="en" sz="800">
                <a:solidFill>
                  <a:srgbClr val="000000"/>
                </a:solidFill>
                <a:highlight>
                  <a:srgbClr val="FFFFFF"/>
                </a:highlight>
                <a:latin typeface="Arial"/>
                <a:ea typeface="Arial"/>
                <a:cs typeface="Arial"/>
                <a:sym typeface="Arial"/>
              </a:rPr>
              <a:t>[13]</a:t>
            </a:r>
            <a:r>
              <a:rPr lang="en" sz="800">
                <a:solidFill>
                  <a:srgbClr val="000000"/>
                </a:solidFill>
                <a:latin typeface="Arial"/>
                <a:ea typeface="Arial"/>
                <a:cs typeface="Arial"/>
                <a:sym typeface="Arial"/>
              </a:rPr>
              <a:t>  Rasu, R., P. Shanmuga Sundaram, and N. Santhiyakumari. "FPGA Based Non-invasive Heart Rate Monitoring System for Detecting Abnormalities in Fetal." </a:t>
            </a:r>
            <a:r>
              <a:rPr i="1" lang="en" sz="800">
                <a:solidFill>
                  <a:srgbClr val="000000"/>
                </a:solidFill>
                <a:latin typeface="Arial"/>
                <a:ea typeface="Arial"/>
                <a:cs typeface="Arial"/>
                <a:sym typeface="Arial"/>
              </a:rPr>
              <a:t>2015 International Conference on Signal Processing and Communication Engineering Systems</a:t>
            </a:r>
            <a:r>
              <a:rPr lang="en" sz="800">
                <a:solidFill>
                  <a:srgbClr val="000000"/>
                </a:solidFill>
                <a:latin typeface="Arial"/>
                <a:ea typeface="Arial"/>
                <a:cs typeface="Arial"/>
                <a:sym typeface="Arial"/>
              </a:rPr>
              <a:t> (2015)</a:t>
            </a:r>
          </a:p>
          <a:p>
            <a:pPr lvl="0">
              <a:lnSpc>
                <a:spcPct val="100000"/>
              </a:lnSpc>
              <a:spcBef>
                <a:spcPts val="0"/>
              </a:spcBef>
              <a:spcAft>
                <a:spcPts val="0"/>
              </a:spcAft>
              <a:buNone/>
            </a:pPr>
            <a:r>
              <a:rPr lang="en" sz="800">
                <a:solidFill>
                  <a:srgbClr val="000000"/>
                </a:solidFill>
                <a:latin typeface="Arial"/>
                <a:ea typeface="Arial"/>
                <a:cs typeface="Arial"/>
                <a:sym typeface="Arial"/>
              </a:rPr>
              <a:t> </a:t>
            </a:r>
          </a:p>
          <a:p>
            <a:pPr indent="-342900" lvl="0" marL="355600">
              <a:lnSpc>
                <a:spcPct val="100000"/>
              </a:lnSpc>
              <a:spcBef>
                <a:spcPts val="0"/>
              </a:spcBef>
              <a:spcAft>
                <a:spcPts val="0"/>
              </a:spcAft>
              <a:buNone/>
            </a:pPr>
            <a:r>
              <a:rPr lang="en" sz="800">
                <a:solidFill>
                  <a:srgbClr val="000000"/>
                </a:solidFill>
                <a:highlight>
                  <a:srgbClr val="FFFFFF"/>
                </a:highlight>
                <a:latin typeface="Arial"/>
                <a:ea typeface="Arial"/>
                <a:cs typeface="Arial"/>
                <a:sym typeface="Arial"/>
              </a:rPr>
              <a:t>[14] Pichamuthu, Kishore, MD, DNB, MRCP, EDIC. "Tutorial 1 - Basic Physics of Ultrasound and the Doppler Phenomenon." </a:t>
            </a:r>
            <a:r>
              <a:rPr i="1" lang="en" sz="800">
                <a:solidFill>
                  <a:srgbClr val="000000"/>
                </a:solidFill>
                <a:highlight>
                  <a:srgbClr val="FFFFFF"/>
                </a:highlight>
                <a:latin typeface="Arial"/>
                <a:ea typeface="Arial"/>
                <a:cs typeface="Arial"/>
                <a:sym typeface="Arial"/>
              </a:rPr>
              <a:t>ICU Sonography</a:t>
            </a:r>
            <a:r>
              <a:rPr lang="en" sz="800">
                <a:solidFill>
                  <a:srgbClr val="000000"/>
                </a:solidFill>
                <a:highlight>
                  <a:srgbClr val="FFFFFF"/>
                </a:highlight>
                <a:latin typeface="Arial"/>
                <a:ea typeface="Arial"/>
                <a:cs typeface="Arial"/>
                <a:sym typeface="Arial"/>
              </a:rPr>
              <a:t>. Christian Medical College Hospital, 2009. Web. 05 Oct. 2016.</a:t>
            </a:r>
          </a:p>
          <a:p>
            <a:pPr indent="-342900" lvl="0" marL="355600">
              <a:lnSpc>
                <a:spcPct val="100000"/>
              </a:lnSpc>
              <a:spcBef>
                <a:spcPts val="0"/>
              </a:spcBef>
              <a:spcAft>
                <a:spcPts val="0"/>
              </a:spcAft>
              <a:buNone/>
            </a:pPr>
            <a:r>
              <a:rPr lang="en" sz="800">
                <a:solidFill>
                  <a:srgbClr val="000000"/>
                </a:solidFill>
                <a:highlight>
                  <a:srgbClr val="FFFFFF"/>
                </a:highlight>
                <a:latin typeface="Arial"/>
                <a:ea typeface="Arial"/>
                <a:cs typeface="Arial"/>
                <a:sym typeface="Arial"/>
              </a:rPr>
              <a:t>[15] US Food and Drug Administration, “Proper Use of Ultrasound Equipment Pursuant to a Prescription Ensures That a Woman Will Receive Professional Care That Contributes to Her Health and to the Health of Her Fetus.”. "Avoid Fetal "Keepsake" Images, Heartbeat Monitors." </a:t>
            </a:r>
            <a:r>
              <a:rPr i="1" lang="en" sz="800">
                <a:solidFill>
                  <a:srgbClr val="000000"/>
                </a:solidFill>
                <a:highlight>
                  <a:srgbClr val="FFFFFF"/>
                </a:highlight>
                <a:latin typeface="Arial"/>
                <a:ea typeface="Arial"/>
                <a:cs typeface="Arial"/>
                <a:sym typeface="Arial"/>
              </a:rPr>
              <a:t>Avoid Fetal "Keepsake" Images, Heartbeat Monitors</a:t>
            </a:r>
            <a:r>
              <a:rPr lang="en" sz="800">
                <a:solidFill>
                  <a:srgbClr val="000000"/>
                </a:solidFill>
                <a:highlight>
                  <a:srgbClr val="FFFFFF"/>
                </a:highlight>
                <a:latin typeface="Arial"/>
                <a:ea typeface="Arial"/>
                <a:cs typeface="Arial"/>
                <a:sym typeface="Arial"/>
              </a:rPr>
              <a:t>. US Food and Drug Administration, 16 Dec. 2014. Web. 04 Oct. 2016.</a:t>
            </a:r>
          </a:p>
          <a:p>
            <a:pPr lvl="0">
              <a:spcBef>
                <a:spcPts val="0"/>
              </a:spcBef>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1" name="Shape 71"/>
        <p:cNvGrpSpPr/>
        <p:nvPr/>
      </p:nvGrpSpPr>
      <p:grpSpPr>
        <a:xfrm>
          <a:off x="0" y="0"/>
          <a:ext cx="0" cy="0"/>
          <a:chOff x="0" y="0"/>
          <a:chExt cx="0" cy="0"/>
        </a:xfrm>
      </p:grpSpPr>
      <p:sp>
        <p:nvSpPr>
          <p:cNvPr id="72" name="Shape 72"/>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Overview</a:t>
            </a:r>
          </a:p>
        </p:txBody>
      </p:sp>
      <p:sp>
        <p:nvSpPr>
          <p:cNvPr id="73" name="Shape 73"/>
          <p:cNvSpPr txBox="1"/>
          <p:nvPr>
            <p:ph idx="1" type="body"/>
          </p:nvPr>
        </p:nvSpPr>
        <p:spPr>
          <a:xfrm>
            <a:off x="311700" y="1266325"/>
            <a:ext cx="8520600" cy="3302700"/>
          </a:xfrm>
          <a:prstGeom prst="rect">
            <a:avLst/>
          </a:prstGeom>
        </p:spPr>
        <p:txBody>
          <a:bodyPr anchorCtr="0" anchor="t" bIns="91425" lIns="91425" rIns="91425" tIns="91425">
            <a:noAutofit/>
          </a:bodyPr>
          <a:lstStyle/>
          <a:p>
            <a:pPr indent="-228600" lvl="0" marL="457200" rtl="0">
              <a:spcBef>
                <a:spcPts val="0"/>
              </a:spcBef>
            </a:pPr>
            <a:r>
              <a:rPr lang="en"/>
              <a:t>Background</a:t>
            </a:r>
          </a:p>
          <a:p>
            <a:pPr indent="-228600" lvl="0" marL="457200" rtl="0">
              <a:spcBef>
                <a:spcPts val="0"/>
              </a:spcBef>
            </a:pPr>
            <a:r>
              <a:rPr lang="en"/>
              <a:t>Exact Need</a:t>
            </a:r>
          </a:p>
          <a:p>
            <a:pPr indent="-228600" lvl="0" marL="457200" rtl="0">
              <a:spcBef>
                <a:spcPts val="0"/>
              </a:spcBef>
            </a:pPr>
            <a:r>
              <a:rPr lang="en"/>
              <a:t>Project Scope</a:t>
            </a:r>
          </a:p>
          <a:p>
            <a:pPr indent="-228600" lvl="0" marL="457200" rtl="0">
              <a:spcBef>
                <a:spcPts val="0"/>
              </a:spcBef>
            </a:pPr>
            <a:r>
              <a:rPr lang="en"/>
              <a:t>Current Technology and Techniques</a:t>
            </a:r>
          </a:p>
          <a:p>
            <a:pPr indent="-228600" lvl="1" marL="914400" rtl="0">
              <a:spcBef>
                <a:spcPts val="0"/>
              </a:spcBef>
            </a:pPr>
            <a:r>
              <a:rPr lang="en"/>
              <a:t>Doppler Ultrasound</a:t>
            </a:r>
          </a:p>
          <a:p>
            <a:pPr indent="-228600" lvl="1" marL="914400" rtl="0">
              <a:spcBef>
                <a:spcPts val="0"/>
              </a:spcBef>
            </a:pPr>
            <a:r>
              <a:rPr lang="en"/>
              <a:t>Phonocardiography (PCG)</a:t>
            </a:r>
          </a:p>
          <a:p>
            <a:pPr indent="-228600" lvl="1" marL="914400" rtl="0">
              <a:spcBef>
                <a:spcPts val="0"/>
              </a:spcBef>
            </a:pPr>
            <a:r>
              <a:rPr lang="en"/>
              <a:t>Electrocardiography (ECG)</a:t>
            </a:r>
          </a:p>
          <a:p>
            <a:pPr indent="-228600" lvl="1" marL="914400" rtl="0">
              <a:spcBef>
                <a:spcPts val="0"/>
              </a:spcBef>
            </a:pPr>
            <a:r>
              <a:rPr lang="en"/>
              <a:t>Magnetocardiography (MCG)</a:t>
            </a:r>
          </a:p>
          <a:p>
            <a:pPr indent="-228600" lvl="0" marL="457200" rtl="0">
              <a:spcBef>
                <a:spcPts val="0"/>
              </a:spcBef>
            </a:pPr>
            <a:r>
              <a:rPr lang="en"/>
              <a:t>Design Specifications</a:t>
            </a:r>
          </a:p>
          <a:p>
            <a:pPr indent="-228600" lvl="0" marL="457200" rtl="0">
              <a:spcBef>
                <a:spcPts val="0"/>
              </a:spcBef>
            </a:pPr>
            <a:r>
              <a:rPr lang="en"/>
              <a:t>Design Schedule/Responsibilities</a:t>
            </a:r>
          </a:p>
          <a:p>
            <a:pPr indent="-228600" lvl="0" marL="457200">
              <a:spcBef>
                <a:spcPts val="0"/>
              </a:spcBef>
            </a:pPr>
            <a:r>
              <a:rPr lang="en"/>
              <a:t>Questions</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7" name="Shape 77"/>
        <p:cNvGrpSpPr/>
        <p:nvPr/>
      </p:nvGrpSpPr>
      <p:grpSpPr>
        <a:xfrm>
          <a:off x="0" y="0"/>
          <a:ext cx="0" cy="0"/>
          <a:chOff x="0" y="0"/>
          <a:chExt cx="0" cy="0"/>
        </a:xfrm>
      </p:grpSpPr>
      <p:sp>
        <p:nvSpPr>
          <p:cNvPr id="78" name="Shape 78"/>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Background</a:t>
            </a:r>
          </a:p>
        </p:txBody>
      </p:sp>
      <p:sp>
        <p:nvSpPr>
          <p:cNvPr id="79" name="Shape 79"/>
          <p:cNvSpPr txBox="1"/>
          <p:nvPr>
            <p:ph idx="1" type="body"/>
          </p:nvPr>
        </p:nvSpPr>
        <p:spPr>
          <a:xfrm>
            <a:off x="311700" y="1266325"/>
            <a:ext cx="8520600" cy="3302700"/>
          </a:xfrm>
          <a:prstGeom prst="rect">
            <a:avLst/>
          </a:prstGeom>
        </p:spPr>
        <p:txBody>
          <a:bodyPr anchorCtr="0" anchor="t" bIns="91425" lIns="91425" rIns="91425" tIns="91425">
            <a:noAutofit/>
          </a:bodyPr>
          <a:lstStyle/>
          <a:p>
            <a:pPr indent="-228600" lvl="0" marL="457200" rtl="0">
              <a:spcBef>
                <a:spcPts val="0"/>
              </a:spcBef>
            </a:pPr>
            <a:r>
              <a:rPr lang="en"/>
              <a:t>Client - Dr. Kristen Naegle</a:t>
            </a:r>
          </a:p>
          <a:p>
            <a:pPr indent="-228600" lvl="1" marL="914400" rtl="0">
              <a:spcBef>
                <a:spcPts val="0"/>
              </a:spcBef>
            </a:pPr>
            <a:r>
              <a:rPr lang="en"/>
              <a:t>Washington University - Department of Biomedical Engineering</a:t>
            </a:r>
          </a:p>
          <a:p>
            <a:pPr indent="-228600" lvl="1" marL="914400" rtl="0">
              <a:spcBef>
                <a:spcPts val="0"/>
              </a:spcBef>
            </a:pPr>
            <a:r>
              <a:rPr lang="en"/>
              <a:t>Developed idea during pregnancy with twins</a:t>
            </a:r>
          </a:p>
          <a:p>
            <a:pPr indent="-228600" lvl="0" marL="457200" rtl="0">
              <a:spcBef>
                <a:spcPts val="0"/>
              </a:spcBef>
            </a:pPr>
            <a:r>
              <a:rPr lang="en"/>
              <a:t>Many issues with fetal heart rate detection</a:t>
            </a:r>
          </a:p>
          <a:p>
            <a:pPr indent="-228600" lvl="1" marL="914400" rtl="0">
              <a:spcBef>
                <a:spcPts val="0"/>
              </a:spcBef>
            </a:pPr>
            <a:r>
              <a:rPr lang="en"/>
              <a:t>Uncomfortable for mother</a:t>
            </a:r>
          </a:p>
          <a:p>
            <a:pPr indent="-228600" lvl="1" marL="914400" rtl="0">
              <a:spcBef>
                <a:spcPts val="0"/>
              </a:spcBef>
            </a:pPr>
            <a:r>
              <a:rPr lang="en"/>
              <a:t>Dangerous for fetus</a:t>
            </a:r>
          </a:p>
          <a:p>
            <a:pPr indent="-228600" lvl="1" marL="914400" rtl="0">
              <a:spcBef>
                <a:spcPts val="0"/>
              </a:spcBef>
            </a:pPr>
            <a:r>
              <a:rPr lang="en"/>
              <a:t>Demands much effort from provider</a:t>
            </a:r>
          </a:p>
        </p:txBody>
      </p:sp>
      <p:pic>
        <p:nvPicPr>
          <p:cNvPr id="80" name="Shape 80"/>
          <p:cNvPicPr preferRelativeResize="0"/>
          <p:nvPr/>
        </p:nvPicPr>
        <p:blipFill>
          <a:blip r:embed="rId3">
            <a:alphaModFix/>
          </a:blip>
          <a:stretch>
            <a:fillRect/>
          </a:stretch>
        </p:blipFill>
        <p:spPr>
          <a:xfrm>
            <a:off x="5757175" y="2227600"/>
            <a:ext cx="2857500" cy="1981200"/>
          </a:xfrm>
          <a:prstGeom prst="rect">
            <a:avLst/>
          </a:prstGeom>
          <a:noFill/>
          <a:ln>
            <a:noFill/>
          </a:ln>
        </p:spPr>
      </p:pic>
      <p:sp>
        <p:nvSpPr>
          <p:cNvPr id="81" name="Shape 81"/>
          <p:cNvSpPr txBox="1"/>
          <p:nvPr/>
        </p:nvSpPr>
        <p:spPr>
          <a:xfrm>
            <a:off x="5757175" y="4225350"/>
            <a:ext cx="2857500" cy="343800"/>
          </a:xfrm>
          <a:prstGeom prst="rect">
            <a:avLst/>
          </a:prstGeom>
          <a:noFill/>
          <a:ln>
            <a:noFill/>
          </a:ln>
        </p:spPr>
        <p:txBody>
          <a:bodyPr anchorCtr="0" anchor="t" bIns="91425" lIns="91425" rIns="91425" tIns="91425">
            <a:noAutofit/>
          </a:bodyPr>
          <a:lstStyle/>
          <a:p>
            <a:pPr lvl="0" algn="ctr">
              <a:spcBef>
                <a:spcPts val="0"/>
              </a:spcBef>
              <a:buNone/>
            </a:pPr>
            <a:r>
              <a:rPr lang="en" sz="800"/>
              <a:t>Whitaker Hall - Home of WUSTL BME Department </a:t>
            </a:r>
            <a:r>
              <a:rPr lang="en" sz="800"/>
              <a:t>Source: Google Images</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5" name="Shape 85"/>
        <p:cNvGrpSpPr/>
        <p:nvPr/>
      </p:nvGrpSpPr>
      <p:grpSpPr>
        <a:xfrm>
          <a:off x="0" y="0"/>
          <a:ext cx="0" cy="0"/>
          <a:chOff x="0" y="0"/>
          <a:chExt cx="0" cy="0"/>
        </a:xfrm>
      </p:grpSpPr>
      <p:sp>
        <p:nvSpPr>
          <p:cNvPr id="86" name="Shape 86"/>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Exact Need</a:t>
            </a:r>
          </a:p>
        </p:txBody>
      </p:sp>
      <p:sp>
        <p:nvSpPr>
          <p:cNvPr id="87" name="Shape 87"/>
          <p:cNvSpPr txBox="1"/>
          <p:nvPr>
            <p:ph idx="1" type="body"/>
          </p:nvPr>
        </p:nvSpPr>
        <p:spPr>
          <a:xfrm>
            <a:off x="311700" y="1266325"/>
            <a:ext cx="8520600" cy="3302700"/>
          </a:xfrm>
          <a:prstGeom prst="rect">
            <a:avLst/>
          </a:prstGeom>
        </p:spPr>
        <p:txBody>
          <a:bodyPr anchorCtr="0" anchor="t" bIns="91425" lIns="91425" rIns="91425" tIns="91425">
            <a:noAutofit/>
          </a:bodyPr>
          <a:lstStyle/>
          <a:p>
            <a:pPr indent="-228600" lvl="0" marL="457200" rtl="0">
              <a:spcBef>
                <a:spcPts val="0"/>
              </a:spcBef>
            </a:pPr>
            <a:r>
              <a:rPr lang="en"/>
              <a:t>Distinguish between multiple fetal heart rates </a:t>
            </a:r>
          </a:p>
          <a:p>
            <a:pPr indent="-228600" lvl="1" marL="914400" rtl="0">
              <a:spcBef>
                <a:spcPts val="0"/>
              </a:spcBef>
            </a:pPr>
            <a:r>
              <a:rPr lang="en"/>
              <a:t>Not just twins</a:t>
            </a:r>
          </a:p>
          <a:p>
            <a:pPr indent="-228600" lvl="0" marL="457200" rtl="0">
              <a:spcBef>
                <a:spcPts val="0"/>
              </a:spcBef>
            </a:pPr>
            <a:r>
              <a:rPr lang="en"/>
              <a:t>Minimize constant care from provider</a:t>
            </a:r>
          </a:p>
          <a:p>
            <a:pPr indent="-228600" lvl="0" marL="457200" rtl="0">
              <a:spcBef>
                <a:spcPts val="0"/>
              </a:spcBef>
            </a:pPr>
            <a:r>
              <a:rPr lang="en"/>
              <a:t>Comfortable for mother</a:t>
            </a:r>
          </a:p>
          <a:p>
            <a:pPr indent="-228600" lvl="0" marL="457200">
              <a:spcBef>
                <a:spcPts val="0"/>
              </a:spcBef>
            </a:pPr>
            <a:r>
              <a:rPr lang="en"/>
              <a:t>Alert provider if fetal HR is abnormal</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1" name="Shape 91"/>
        <p:cNvGrpSpPr/>
        <p:nvPr/>
      </p:nvGrpSpPr>
      <p:grpSpPr>
        <a:xfrm>
          <a:off x="0" y="0"/>
          <a:ext cx="0" cy="0"/>
          <a:chOff x="0" y="0"/>
          <a:chExt cx="0" cy="0"/>
        </a:xfrm>
      </p:grpSpPr>
      <p:sp>
        <p:nvSpPr>
          <p:cNvPr id="92" name="Shape 92"/>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Project Scope</a:t>
            </a:r>
          </a:p>
        </p:txBody>
      </p:sp>
      <p:sp>
        <p:nvSpPr>
          <p:cNvPr id="93" name="Shape 93"/>
          <p:cNvSpPr txBox="1"/>
          <p:nvPr>
            <p:ph idx="1" type="body"/>
          </p:nvPr>
        </p:nvSpPr>
        <p:spPr>
          <a:xfrm>
            <a:off x="311700" y="1266325"/>
            <a:ext cx="8520600" cy="3302700"/>
          </a:xfrm>
          <a:prstGeom prst="rect">
            <a:avLst/>
          </a:prstGeom>
        </p:spPr>
        <p:txBody>
          <a:bodyPr anchorCtr="0" anchor="t" bIns="91425" lIns="91425" rIns="91425" tIns="91425">
            <a:noAutofit/>
          </a:bodyPr>
          <a:lstStyle/>
          <a:p>
            <a:pPr indent="-228600" lvl="0" marL="457200" rtl="0">
              <a:spcBef>
                <a:spcPts val="0"/>
              </a:spcBef>
            </a:pPr>
            <a:r>
              <a:rPr lang="en"/>
              <a:t>Prototype Overview</a:t>
            </a:r>
          </a:p>
          <a:p>
            <a:pPr indent="-228600" lvl="1" marL="914400" rtl="0">
              <a:spcBef>
                <a:spcPts val="0"/>
              </a:spcBef>
            </a:pPr>
            <a:r>
              <a:rPr lang="en"/>
              <a:t>Hardward</a:t>
            </a:r>
          </a:p>
          <a:p>
            <a:pPr indent="-228600" lvl="2" marL="1371600" rtl="0">
              <a:spcBef>
                <a:spcPts val="0"/>
              </a:spcBef>
            </a:pPr>
            <a:r>
              <a:rPr lang="en"/>
              <a:t>Circuit creation</a:t>
            </a:r>
          </a:p>
          <a:p>
            <a:pPr indent="-228600" lvl="2" marL="1371600" rtl="0">
              <a:spcBef>
                <a:spcPts val="0"/>
              </a:spcBef>
            </a:pPr>
            <a:r>
              <a:rPr lang="en"/>
              <a:t>Acquire, filter, amplify signal</a:t>
            </a:r>
          </a:p>
          <a:p>
            <a:pPr indent="-228600" lvl="1" marL="914400" rtl="0">
              <a:spcBef>
                <a:spcPts val="0"/>
              </a:spcBef>
            </a:pPr>
            <a:r>
              <a:rPr lang="en"/>
              <a:t>Software</a:t>
            </a:r>
          </a:p>
          <a:p>
            <a:pPr indent="-228600" lvl="2" marL="1371600" rtl="0">
              <a:spcBef>
                <a:spcPts val="0"/>
              </a:spcBef>
            </a:pPr>
            <a:r>
              <a:rPr lang="en"/>
              <a:t>Signal processing algorithm</a:t>
            </a:r>
          </a:p>
          <a:p>
            <a:pPr indent="-228600" lvl="2" marL="1371600" rtl="0">
              <a:spcBef>
                <a:spcPts val="0"/>
              </a:spcBef>
            </a:pPr>
            <a:r>
              <a:rPr lang="en"/>
              <a:t>Determine if irregularities exist</a:t>
            </a:r>
          </a:p>
          <a:p>
            <a:pPr indent="0" lvl="0" marL="914400">
              <a:spcBef>
                <a:spcPts val="0"/>
              </a:spcBef>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7" name="Shape 97"/>
        <p:cNvGrpSpPr/>
        <p:nvPr/>
      </p:nvGrpSpPr>
      <p:grpSpPr>
        <a:xfrm>
          <a:off x="0" y="0"/>
          <a:ext cx="0" cy="0"/>
          <a:chOff x="0" y="0"/>
          <a:chExt cx="0" cy="0"/>
        </a:xfrm>
      </p:grpSpPr>
      <p:sp>
        <p:nvSpPr>
          <p:cNvPr id="98" name="Shape 98"/>
          <p:cNvSpPr txBox="1"/>
          <p:nvPr>
            <p:ph type="title"/>
          </p:nvPr>
        </p:nvSpPr>
        <p:spPr>
          <a:xfrm>
            <a:off x="311700" y="814800"/>
            <a:ext cx="8571300" cy="942000"/>
          </a:xfrm>
          <a:prstGeom prst="rect">
            <a:avLst/>
          </a:prstGeom>
        </p:spPr>
        <p:txBody>
          <a:bodyPr anchorCtr="0" anchor="ctr" bIns="91425" lIns="91425" rIns="91425" tIns="91425">
            <a:noAutofit/>
          </a:bodyPr>
          <a:lstStyle/>
          <a:p>
            <a:pPr lvl="0">
              <a:spcBef>
                <a:spcPts val="0"/>
              </a:spcBef>
              <a:buNone/>
            </a:pPr>
            <a:r>
              <a:rPr lang="en"/>
              <a:t>Current Technology and Techniques</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2" name="Shape 102"/>
        <p:cNvGrpSpPr/>
        <p:nvPr/>
      </p:nvGrpSpPr>
      <p:grpSpPr>
        <a:xfrm>
          <a:off x="0" y="0"/>
          <a:ext cx="0" cy="0"/>
          <a:chOff x="0" y="0"/>
          <a:chExt cx="0" cy="0"/>
        </a:xfrm>
      </p:grpSpPr>
      <p:sp>
        <p:nvSpPr>
          <p:cNvPr id="103" name="Shape 103"/>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Doppler Ultrasound</a:t>
            </a:r>
          </a:p>
        </p:txBody>
      </p:sp>
      <p:sp>
        <p:nvSpPr>
          <p:cNvPr id="104" name="Shape 104"/>
          <p:cNvSpPr txBox="1"/>
          <p:nvPr>
            <p:ph idx="1" type="body"/>
          </p:nvPr>
        </p:nvSpPr>
        <p:spPr>
          <a:xfrm>
            <a:off x="311700" y="1273900"/>
            <a:ext cx="8520600" cy="3302700"/>
          </a:xfrm>
          <a:prstGeom prst="rect">
            <a:avLst/>
          </a:prstGeom>
        </p:spPr>
        <p:txBody>
          <a:bodyPr anchorCtr="0" anchor="t" bIns="91425" lIns="91425" rIns="91425" tIns="91425">
            <a:noAutofit/>
          </a:bodyPr>
          <a:lstStyle/>
          <a:p>
            <a:pPr indent="-228600" lvl="0" marL="457200" rtl="0">
              <a:spcBef>
                <a:spcPts val="0"/>
              </a:spcBef>
            </a:pPr>
            <a:r>
              <a:rPr lang="en"/>
              <a:t>Uses Doppler effect to monitor blood flow</a:t>
            </a:r>
          </a:p>
          <a:p>
            <a:pPr indent="-228600" lvl="0" marL="457200" rtl="0">
              <a:spcBef>
                <a:spcPts val="0"/>
              </a:spcBef>
            </a:pPr>
            <a:r>
              <a:rPr lang="en"/>
              <a:t>Change in frequency translated to an image</a:t>
            </a:r>
          </a:p>
          <a:p>
            <a:pPr indent="-228600" lvl="1" marL="914400" rtl="0">
              <a:spcBef>
                <a:spcPts val="0"/>
              </a:spcBef>
            </a:pPr>
            <a:r>
              <a:rPr b="1" lang="en" sz="1200">
                <a:solidFill>
                  <a:srgbClr val="222222"/>
                </a:solidFill>
                <a:highlight>
                  <a:srgbClr val="FFFFFF"/>
                </a:highlight>
              </a:rPr>
              <a:t>ΔF = F</a:t>
            </a:r>
            <a:r>
              <a:rPr b="1" baseline="-25000" lang="en" sz="1200">
                <a:solidFill>
                  <a:srgbClr val="222222"/>
                </a:solidFill>
                <a:highlight>
                  <a:srgbClr val="FFFFFF"/>
                </a:highlight>
              </a:rPr>
              <a:t>R</a:t>
            </a:r>
            <a:r>
              <a:rPr b="1" lang="en" sz="1200">
                <a:solidFill>
                  <a:srgbClr val="222222"/>
                </a:solidFill>
                <a:highlight>
                  <a:srgbClr val="FFFFFF"/>
                </a:highlight>
              </a:rPr>
              <a:t> - F</a:t>
            </a:r>
            <a:r>
              <a:rPr b="1" baseline="-25000" lang="en" sz="1200">
                <a:solidFill>
                  <a:srgbClr val="222222"/>
                </a:solidFill>
                <a:highlight>
                  <a:srgbClr val="FFFFFF"/>
                </a:highlight>
              </a:rPr>
              <a:t>T </a:t>
            </a:r>
          </a:p>
          <a:p>
            <a:pPr indent="-228600" lvl="0" marL="457200" rtl="0">
              <a:spcBef>
                <a:spcPts val="0"/>
              </a:spcBef>
              <a:buClr>
                <a:srgbClr val="222222"/>
              </a:buClr>
            </a:pPr>
            <a:r>
              <a:rPr lang="en">
                <a:solidFill>
                  <a:srgbClr val="222222"/>
                </a:solidFill>
                <a:highlight>
                  <a:srgbClr val="FFFFFF"/>
                </a:highlight>
              </a:rPr>
              <a:t>Very accurate signal collection</a:t>
            </a:r>
          </a:p>
          <a:p>
            <a:pPr indent="-228600" lvl="0" marL="457200" rtl="0">
              <a:spcBef>
                <a:spcPts val="0"/>
              </a:spcBef>
              <a:buClr>
                <a:srgbClr val="222222"/>
              </a:buClr>
            </a:pPr>
            <a:r>
              <a:rPr lang="en">
                <a:solidFill>
                  <a:srgbClr val="222222"/>
                </a:solidFill>
                <a:highlight>
                  <a:srgbClr val="FFFFFF"/>
                </a:highlight>
              </a:rPr>
              <a:t>Trouble distinguishing odd HR patterns</a:t>
            </a:r>
          </a:p>
          <a:p>
            <a:pPr indent="-228600" lvl="0" marL="457200" rtl="0">
              <a:spcBef>
                <a:spcPts val="0"/>
              </a:spcBef>
              <a:buClr>
                <a:srgbClr val="222222"/>
              </a:buClr>
            </a:pPr>
            <a:r>
              <a:rPr lang="en">
                <a:solidFill>
                  <a:srgbClr val="222222"/>
                </a:solidFill>
                <a:highlight>
                  <a:srgbClr val="FFFFFF"/>
                </a:highlight>
              </a:rPr>
              <a:t>Very expensive</a:t>
            </a:r>
          </a:p>
        </p:txBody>
      </p:sp>
      <p:pic>
        <p:nvPicPr>
          <p:cNvPr id="105" name="Shape 105"/>
          <p:cNvPicPr preferRelativeResize="0"/>
          <p:nvPr/>
        </p:nvPicPr>
        <p:blipFill>
          <a:blip r:embed="rId3">
            <a:alphaModFix/>
          </a:blip>
          <a:stretch>
            <a:fillRect/>
          </a:stretch>
        </p:blipFill>
        <p:spPr>
          <a:xfrm>
            <a:off x="3133725" y="2938300"/>
            <a:ext cx="2876550" cy="1466850"/>
          </a:xfrm>
          <a:prstGeom prst="rect">
            <a:avLst/>
          </a:prstGeom>
          <a:noFill/>
          <a:ln>
            <a:noFill/>
          </a:ln>
        </p:spPr>
      </p:pic>
      <p:pic>
        <p:nvPicPr>
          <p:cNvPr id="106" name="Shape 106"/>
          <p:cNvPicPr preferRelativeResize="0"/>
          <p:nvPr/>
        </p:nvPicPr>
        <p:blipFill>
          <a:blip r:embed="rId4">
            <a:alphaModFix/>
          </a:blip>
          <a:stretch>
            <a:fillRect/>
          </a:stretch>
        </p:blipFill>
        <p:spPr>
          <a:xfrm>
            <a:off x="6010262" y="2766850"/>
            <a:ext cx="2809875" cy="1809750"/>
          </a:xfrm>
          <a:prstGeom prst="rect">
            <a:avLst/>
          </a:prstGeom>
          <a:noFill/>
          <a:ln>
            <a:noFill/>
          </a:ln>
        </p:spPr>
      </p:pic>
      <p:sp>
        <p:nvSpPr>
          <p:cNvPr id="107" name="Shape 107"/>
          <p:cNvSpPr txBox="1"/>
          <p:nvPr/>
        </p:nvSpPr>
        <p:spPr>
          <a:xfrm>
            <a:off x="3133725" y="4319050"/>
            <a:ext cx="5698500" cy="421500"/>
          </a:xfrm>
          <a:prstGeom prst="rect">
            <a:avLst/>
          </a:prstGeom>
          <a:noFill/>
          <a:ln>
            <a:noFill/>
          </a:ln>
        </p:spPr>
        <p:txBody>
          <a:bodyPr anchorCtr="0" anchor="t" bIns="91425" lIns="91425" rIns="91425" tIns="91425">
            <a:noAutofit/>
          </a:bodyPr>
          <a:lstStyle/>
          <a:p>
            <a:pPr lvl="0" algn="ctr">
              <a:spcBef>
                <a:spcPts val="0"/>
              </a:spcBef>
              <a:buNone/>
            </a:pPr>
            <a:r>
              <a:rPr lang="en" sz="1100">
                <a:highlight>
                  <a:srgbClr val="FFFFFF"/>
                </a:highlight>
              </a:rPr>
              <a:t>US 20130261464  patent for fetal heart rate monitor with strap (right) and wireless transducer and circuit model (left). Source: [6]</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1" name="Shape 111"/>
        <p:cNvGrpSpPr/>
        <p:nvPr/>
      </p:nvGrpSpPr>
      <p:grpSpPr>
        <a:xfrm>
          <a:off x="0" y="0"/>
          <a:ext cx="0" cy="0"/>
          <a:chOff x="0" y="0"/>
          <a:chExt cx="0" cy="0"/>
        </a:xfrm>
      </p:grpSpPr>
      <p:sp>
        <p:nvSpPr>
          <p:cNvPr id="112" name="Shape 112"/>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Phonocardiography</a:t>
            </a:r>
          </a:p>
        </p:txBody>
      </p:sp>
      <p:sp>
        <p:nvSpPr>
          <p:cNvPr id="113" name="Shape 113"/>
          <p:cNvSpPr txBox="1"/>
          <p:nvPr>
            <p:ph idx="1" type="body"/>
          </p:nvPr>
        </p:nvSpPr>
        <p:spPr>
          <a:xfrm>
            <a:off x="311700" y="1266325"/>
            <a:ext cx="8520600" cy="3302700"/>
          </a:xfrm>
          <a:prstGeom prst="rect">
            <a:avLst/>
          </a:prstGeom>
        </p:spPr>
        <p:txBody>
          <a:bodyPr anchorCtr="0" anchor="t" bIns="91425" lIns="91425" rIns="91425" tIns="91425">
            <a:noAutofit/>
          </a:bodyPr>
          <a:lstStyle/>
          <a:p>
            <a:pPr indent="-228600" lvl="0" marL="457200" rtl="0">
              <a:spcBef>
                <a:spcPts val="0"/>
              </a:spcBef>
            </a:pPr>
            <a:r>
              <a:rPr lang="en"/>
              <a:t>Capture audio signal that corresponds to mechanical movements of valves.</a:t>
            </a:r>
          </a:p>
          <a:p>
            <a:pPr indent="-228600" lvl="0" marL="457200" rtl="0">
              <a:spcBef>
                <a:spcPts val="0"/>
              </a:spcBef>
            </a:pPr>
            <a:r>
              <a:rPr lang="en"/>
              <a:t>PIezoelectric transducers</a:t>
            </a:r>
          </a:p>
          <a:p>
            <a:pPr indent="-228600" lvl="1" marL="914400" rtl="0">
              <a:spcBef>
                <a:spcPts val="0"/>
              </a:spcBef>
            </a:pPr>
            <a:r>
              <a:rPr lang="en"/>
              <a:t>Atomic structure deformed</a:t>
            </a:r>
          </a:p>
          <a:p>
            <a:pPr indent="-228600" lvl="2" marL="1371600" rtl="0">
              <a:spcBef>
                <a:spcPts val="0"/>
              </a:spcBef>
            </a:pPr>
            <a:r>
              <a:rPr lang="en"/>
              <a:t>Pressure or force responding</a:t>
            </a:r>
          </a:p>
          <a:p>
            <a:pPr indent="-228600" lvl="1" marL="914400" rtl="0">
              <a:spcBef>
                <a:spcPts val="0"/>
              </a:spcBef>
            </a:pPr>
            <a:r>
              <a:rPr lang="en"/>
              <a:t>Electrical charge change</a:t>
            </a:r>
          </a:p>
          <a:p>
            <a:pPr indent="-228600" lvl="1" marL="914400" rtl="0">
              <a:spcBef>
                <a:spcPts val="0"/>
              </a:spcBef>
            </a:pPr>
            <a:r>
              <a:rPr lang="en"/>
              <a:t>Charge builds up to electrical signal</a:t>
            </a:r>
          </a:p>
          <a:p>
            <a:pPr indent="-228600" lvl="1" marL="914400" rtl="0">
              <a:spcBef>
                <a:spcPts val="0"/>
              </a:spcBef>
            </a:pPr>
            <a:r>
              <a:rPr lang="en"/>
              <a:t>Heartbeat pressure</a:t>
            </a:r>
          </a:p>
          <a:p>
            <a:pPr indent="-228600" lvl="0" marL="457200" rtl="0">
              <a:spcBef>
                <a:spcPts val="0"/>
              </a:spcBef>
            </a:pPr>
            <a:r>
              <a:rPr lang="en"/>
              <a:t>Relatively Inexpensive</a:t>
            </a:r>
          </a:p>
          <a:p>
            <a:pPr indent="-228600" lvl="0" marL="457200" rtl="0">
              <a:spcBef>
                <a:spcPts val="0"/>
              </a:spcBef>
            </a:pPr>
            <a:r>
              <a:rPr lang="en"/>
              <a:t>Low accuracy and noise</a:t>
            </a:r>
          </a:p>
        </p:txBody>
      </p:sp>
      <p:pic>
        <p:nvPicPr>
          <p:cNvPr id="114" name="Shape 114"/>
          <p:cNvPicPr preferRelativeResize="0"/>
          <p:nvPr/>
        </p:nvPicPr>
        <p:blipFill>
          <a:blip r:embed="rId3">
            <a:alphaModFix/>
          </a:blip>
          <a:stretch>
            <a:fillRect/>
          </a:stretch>
        </p:blipFill>
        <p:spPr>
          <a:xfrm>
            <a:off x="4780887" y="1974700"/>
            <a:ext cx="3133725" cy="1885950"/>
          </a:xfrm>
          <a:prstGeom prst="rect">
            <a:avLst/>
          </a:prstGeom>
          <a:noFill/>
          <a:ln>
            <a:noFill/>
          </a:ln>
        </p:spPr>
      </p:pic>
      <p:sp>
        <p:nvSpPr>
          <p:cNvPr id="115" name="Shape 115"/>
          <p:cNvSpPr txBox="1"/>
          <p:nvPr/>
        </p:nvSpPr>
        <p:spPr>
          <a:xfrm>
            <a:off x="4780850" y="4112925"/>
            <a:ext cx="3133800" cy="456000"/>
          </a:xfrm>
          <a:prstGeom prst="rect">
            <a:avLst/>
          </a:prstGeom>
          <a:noFill/>
          <a:ln>
            <a:noFill/>
          </a:ln>
        </p:spPr>
        <p:txBody>
          <a:bodyPr anchorCtr="0" anchor="t" bIns="91425" lIns="91425" rIns="91425" tIns="91425">
            <a:noAutofit/>
          </a:bodyPr>
          <a:lstStyle/>
          <a:p>
            <a:pPr lvl="0" algn="ctr">
              <a:spcBef>
                <a:spcPts val="0"/>
              </a:spcBef>
              <a:buNone/>
            </a:pPr>
            <a:r>
              <a:rPr lang="en" sz="900"/>
              <a:t>Piezoelectric effect representing charge difference in quartz as a response to applied force. Source: [8]</a:t>
            </a:r>
          </a:p>
          <a:p>
            <a:pPr lvl="0" algn="ctr">
              <a:spcBef>
                <a:spcPts val="0"/>
              </a:spcBef>
              <a:buNone/>
            </a:pPr>
            <a:r>
              <a:t/>
            </a:r>
            <a:endParaRPr sz="9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9" name="Shape 119"/>
        <p:cNvGrpSpPr/>
        <p:nvPr/>
      </p:nvGrpSpPr>
      <p:grpSpPr>
        <a:xfrm>
          <a:off x="0" y="0"/>
          <a:ext cx="0" cy="0"/>
          <a:chOff x="0" y="0"/>
          <a:chExt cx="0" cy="0"/>
        </a:xfrm>
      </p:grpSpPr>
      <p:sp>
        <p:nvSpPr>
          <p:cNvPr id="120" name="Shape 120"/>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Electrocardiogram</a:t>
            </a:r>
          </a:p>
        </p:txBody>
      </p:sp>
      <p:sp>
        <p:nvSpPr>
          <p:cNvPr id="121" name="Shape 121"/>
          <p:cNvSpPr txBox="1"/>
          <p:nvPr>
            <p:ph idx="1" type="body"/>
          </p:nvPr>
        </p:nvSpPr>
        <p:spPr>
          <a:xfrm>
            <a:off x="311700" y="1266325"/>
            <a:ext cx="8520600" cy="3302700"/>
          </a:xfrm>
          <a:prstGeom prst="rect">
            <a:avLst/>
          </a:prstGeom>
        </p:spPr>
        <p:txBody>
          <a:bodyPr anchorCtr="0" anchor="t" bIns="91425" lIns="91425" rIns="91425" tIns="91425">
            <a:noAutofit/>
          </a:bodyPr>
          <a:lstStyle/>
          <a:p>
            <a:pPr indent="-228600" lvl="0" marL="457200" rtl="0">
              <a:spcBef>
                <a:spcPts val="0"/>
              </a:spcBef>
            </a:pPr>
            <a:r>
              <a:rPr lang="en"/>
              <a:t>Signal measured is electric potential of heart</a:t>
            </a:r>
          </a:p>
          <a:p>
            <a:pPr indent="-228600" lvl="0" marL="457200" rtl="0">
              <a:spcBef>
                <a:spcPts val="0"/>
              </a:spcBef>
            </a:pPr>
            <a:r>
              <a:rPr lang="en"/>
              <a:t>fECG</a:t>
            </a:r>
          </a:p>
          <a:p>
            <a:pPr indent="-228600" lvl="1" marL="914400" rtl="0">
              <a:spcBef>
                <a:spcPts val="0"/>
              </a:spcBef>
            </a:pPr>
            <a:r>
              <a:rPr lang="en"/>
              <a:t>Pan Thompkins algorithm</a:t>
            </a:r>
          </a:p>
          <a:p>
            <a:pPr indent="-228600" lvl="2" marL="1371600" rtl="0">
              <a:spcBef>
                <a:spcPts val="0"/>
              </a:spcBef>
            </a:pPr>
            <a:r>
              <a:rPr lang="en"/>
              <a:t>QRS identifier</a:t>
            </a:r>
          </a:p>
          <a:p>
            <a:pPr indent="-228600" lvl="2" marL="1371600" rtl="0">
              <a:spcBef>
                <a:spcPts val="0"/>
              </a:spcBef>
            </a:pPr>
            <a:r>
              <a:rPr lang="en"/>
              <a:t>Distinguish maternal heartbeat</a:t>
            </a:r>
          </a:p>
          <a:p>
            <a:pPr indent="-228600" lvl="2" marL="1371600" rtl="0">
              <a:spcBef>
                <a:spcPts val="0"/>
              </a:spcBef>
            </a:pPr>
            <a:r>
              <a:rPr lang="en"/>
              <a:t>Band pass filter</a:t>
            </a:r>
          </a:p>
          <a:p>
            <a:pPr indent="-228600" lvl="0" marL="457200" rtl="0">
              <a:spcBef>
                <a:spcPts val="0"/>
              </a:spcBef>
            </a:pPr>
            <a:r>
              <a:rPr lang="en"/>
              <a:t>Multivariate Singular Spectrum Analysis (MSSA)</a:t>
            </a:r>
          </a:p>
          <a:p>
            <a:pPr indent="-228600" lvl="1" marL="914400" rtl="0">
              <a:spcBef>
                <a:spcPts val="0"/>
              </a:spcBef>
            </a:pPr>
            <a:r>
              <a:rPr lang="en"/>
              <a:t>Nonlinear continuous signals</a:t>
            </a:r>
          </a:p>
          <a:p>
            <a:pPr indent="-228600" lvl="1" marL="914400" rtl="0">
              <a:spcBef>
                <a:spcPts val="0"/>
              </a:spcBef>
            </a:pPr>
            <a:r>
              <a:rPr lang="en"/>
              <a:t>Less noise</a:t>
            </a:r>
          </a:p>
          <a:p>
            <a:pPr indent="-228600" lvl="1" marL="914400" rtl="0">
              <a:spcBef>
                <a:spcPts val="0"/>
              </a:spcBef>
            </a:pPr>
            <a:r>
              <a:rPr lang="en"/>
              <a:t>Singular value decomposition to remove maternal HR</a:t>
            </a:r>
          </a:p>
          <a:p>
            <a:pPr indent="-228600" lvl="0" marL="457200" rtl="0">
              <a:spcBef>
                <a:spcPts val="0"/>
              </a:spcBef>
            </a:pPr>
            <a:r>
              <a:rPr lang="en"/>
              <a:t>Cheap and portable</a:t>
            </a:r>
          </a:p>
          <a:p>
            <a:pPr indent="-228600" lvl="0" marL="457200" rtl="0">
              <a:spcBef>
                <a:spcPts val="0"/>
              </a:spcBef>
            </a:pPr>
            <a:r>
              <a:rPr lang="en"/>
              <a:t>High noise and tiny signal</a:t>
            </a:r>
          </a:p>
        </p:txBody>
      </p:sp>
      <p:pic>
        <p:nvPicPr>
          <p:cNvPr id="122" name="Shape 122"/>
          <p:cNvPicPr preferRelativeResize="0"/>
          <p:nvPr/>
        </p:nvPicPr>
        <p:blipFill>
          <a:blip r:embed="rId3">
            <a:alphaModFix/>
          </a:blip>
          <a:stretch>
            <a:fillRect/>
          </a:stretch>
        </p:blipFill>
        <p:spPr>
          <a:xfrm>
            <a:off x="6403412" y="885825"/>
            <a:ext cx="2428875" cy="3371850"/>
          </a:xfrm>
          <a:prstGeom prst="rect">
            <a:avLst/>
          </a:prstGeom>
          <a:noFill/>
          <a:ln>
            <a:noFill/>
          </a:ln>
        </p:spPr>
      </p:pic>
      <p:sp>
        <p:nvSpPr>
          <p:cNvPr id="123" name="Shape 123"/>
          <p:cNvSpPr txBox="1"/>
          <p:nvPr/>
        </p:nvSpPr>
        <p:spPr>
          <a:xfrm>
            <a:off x="6403500" y="4375250"/>
            <a:ext cx="2428800" cy="487200"/>
          </a:xfrm>
          <a:prstGeom prst="rect">
            <a:avLst/>
          </a:prstGeom>
          <a:noFill/>
          <a:ln>
            <a:noFill/>
          </a:ln>
        </p:spPr>
        <p:txBody>
          <a:bodyPr anchorCtr="0" anchor="t" bIns="91425" lIns="91425" rIns="91425" tIns="91425">
            <a:noAutofit/>
          </a:bodyPr>
          <a:lstStyle/>
          <a:p>
            <a:pPr lvl="0" algn="ctr">
              <a:spcBef>
                <a:spcPts val="0"/>
              </a:spcBef>
              <a:buNone/>
            </a:pPr>
            <a:r>
              <a:rPr lang="en" sz="900"/>
              <a:t>US 20120083676 A1 patent for MSSA fetal heart rate monitor. Source: [12]</a:t>
            </a:r>
          </a:p>
        </p:txBody>
      </p:sp>
    </p:spTree>
  </p:cSld>
  <p:clrMapOvr>
    <a:masterClrMapping/>
  </p:clrMapOvr>
</p:sld>
</file>

<file path=ppt/theme/theme1.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