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72" r:id="rId19"/>
    <p:sldId id="278" r:id="rId20"/>
    <p:sldId id="273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/>
    <p:restoredTop sz="94712"/>
  </p:normalViewPr>
  <p:slideViewPr>
    <p:cSldViewPr snapToGrid="0" snapToObjects="1">
      <p:cViewPr>
        <p:scale>
          <a:sx n="105" d="100"/>
          <a:sy n="105" d="100"/>
        </p:scale>
        <p:origin x="224" y="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2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99267-1696-BD46-9287-A6560C751E48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8C4DD-EF77-7440-A96A-96F4246C5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8C4DD-EF77-7440-A96A-96F4246C5F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9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132-443C-DF4D-AB7C-2E016C69FE2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B88B-CEFE-4E4C-8B09-ECCA62318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7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132-443C-DF4D-AB7C-2E016C69FE2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B88B-CEFE-4E4C-8B09-ECCA62318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0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132-443C-DF4D-AB7C-2E016C69FE2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B88B-CEFE-4E4C-8B09-ECCA62318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132-443C-DF4D-AB7C-2E016C69FE2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B88B-CEFE-4E4C-8B09-ECCA62318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6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132-443C-DF4D-AB7C-2E016C69FE2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B88B-CEFE-4E4C-8B09-ECCA62318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25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132-443C-DF4D-AB7C-2E016C69FE2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B88B-CEFE-4E4C-8B09-ECCA62318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9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132-443C-DF4D-AB7C-2E016C69FE2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B88B-CEFE-4E4C-8B09-ECCA623180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4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132-443C-DF4D-AB7C-2E016C69FE2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B88B-CEFE-4E4C-8B09-ECCA62318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2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132-443C-DF4D-AB7C-2E016C69FE2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B88B-CEFE-4E4C-8B09-ECCA62318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132-443C-DF4D-AB7C-2E016C69FE2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B88B-CEFE-4E4C-8B09-ECCA62318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5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D6E9132-443C-DF4D-AB7C-2E016C69FE2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B88B-CEFE-4E4C-8B09-ECCA62318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7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D6E9132-443C-DF4D-AB7C-2E016C69FE23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D41B88B-CEFE-4E4C-8B09-ECCA62318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FETAL HEART RATE MONITOR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Varun Rao</a:t>
            </a:r>
          </a:p>
          <a:p>
            <a:r>
              <a:rPr lang="en-US" dirty="0" smtClean="0"/>
              <a:t>Partners: Grace Lee, Matt Brown</a:t>
            </a:r>
          </a:p>
          <a:p>
            <a:r>
              <a:rPr lang="en-US" dirty="0" smtClean="0"/>
              <a:t>Client: Professor </a:t>
            </a:r>
            <a:r>
              <a:rPr lang="en-US" dirty="0" err="1" smtClean="0"/>
              <a:t>Naegle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009848"/>
            <a:ext cx="7729728" cy="1188720"/>
          </a:xfrm>
        </p:spPr>
        <p:txBody>
          <a:bodyPr/>
          <a:lstStyle/>
          <a:p>
            <a:r>
              <a:rPr lang="en-US" dirty="0" smtClean="0"/>
              <a:t>Potential Design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55164"/>
            <a:ext cx="7729728" cy="38602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Electrocardiography</a:t>
            </a:r>
          </a:p>
          <a:p>
            <a:pPr lvl="1"/>
            <a:r>
              <a:rPr lang="en-US" dirty="0" smtClean="0"/>
              <a:t>Pans-Tompkins with Array of Recording Electrodes</a:t>
            </a:r>
          </a:p>
          <a:p>
            <a:pPr lvl="1"/>
            <a:r>
              <a:rPr lang="en-US" dirty="0" smtClean="0"/>
              <a:t>Multivariate Singular Spectrum Analysis (MSSA)</a:t>
            </a:r>
          </a:p>
          <a:p>
            <a:pPr lvl="1"/>
            <a:r>
              <a:rPr lang="en-US" dirty="0" smtClean="0"/>
              <a:t>Fast Independent Component Analysis</a:t>
            </a:r>
          </a:p>
          <a:p>
            <a:pPr lvl="1"/>
            <a:r>
              <a:rPr lang="en-US" dirty="0" smtClean="0"/>
              <a:t>Sensor Selection with Array of Recording Electrodes</a:t>
            </a:r>
            <a:endParaRPr lang="en-US" dirty="0"/>
          </a:p>
          <a:p>
            <a:r>
              <a:rPr lang="en-US" b="1" dirty="0" smtClean="0"/>
              <a:t>Phonocardiography</a:t>
            </a:r>
          </a:p>
          <a:p>
            <a:pPr lvl="1"/>
            <a:r>
              <a:rPr lang="en-US" b="1" dirty="0" smtClean="0"/>
              <a:t>Abdominal Microphone</a:t>
            </a:r>
          </a:p>
          <a:p>
            <a:pPr lvl="1"/>
            <a:r>
              <a:rPr lang="en-US" b="1" dirty="0" smtClean="0"/>
              <a:t>Abdominal Microphone + Open Air Microphone</a:t>
            </a:r>
          </a:p>
          <a:p>
            <a:pPr lvl="1"/>
            <a:r>
              <a:rPr lang="en-US" b="1" dirty="0" smtClean="0"/>
              <a:t>Array of Abdominal Microphone + Open  Air Microphone</a:t>
            </a:r>
          </a:p>
          <a:p>
            <a:r>
              <a:rPr lang="en-US" dirty="0" smtClean="0"/>
              <a:t>Doppler Ultrasound</a:t>
            </a:r>
          </a:p>
          <a:p>
            <a:pPr lvl="1"/>
            <a:r>
              <a:rPr lang="en-US" dirty="0" smtClean="0"/>
              <a:t>Doppler Ultrasound Transducer</a:t>
            </a:r>
          </a:p>
          <a:p>
            <a:pPr lvl="1"/>
            <a:r>
              <a:rPr lang="en-US" dirty="0" smtClean="0"/>
              <a:t>Transducer with Moving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009847"/>
            <a:ext cx="8279722" cy="1188720"/>
          </a:xfrm>
        </p:spPr>
        <p:txBody>
          <a:bodyPr/>
          <a:lstStyle/>
          <a:p>
            <a:r>
              <a:rPr lang="en-US" dirty="0" err="1" smtClean="0"/>
              <a:t>PHonocardiography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5219531" cy="3669792"/>
          </a:xfrm>
        </p:spPr>
        <p:txBody>
          <a:bodyPr/>
          <a:lstStyle/>
          <a:p>
            <a:r>
              <a:rPr lang="en-US" dirty="0" smtClean="0"/>
              <a:t>Fast </a:t>
            </a:r>
            <a:r>
              <a:rPr lang="en-US" dirty="0" err="1" smtClean="0"/>
              <a:t>fourier</a:t>
            </a:r>
            <a:r>
              <a:rPr lang="en-US" dirty="0" smtClean="0"/>
              <a:t> transform (FFT) applied to input signal</a:t>
            </a:r>
          </a:p>
          <a:p>
            <a:r>
              <a:rPr lang="en-US" dirty="0" smtClean="0"/>
              <a:t>Envelope Generation</a:t>
            </a:r>
          </a:p>
          <a:p>
            <a:pPr lvl="1"/>
            <a:r>
              <a:rPr lang="en-US" dirty="0" smtClean="0"/>
              <a:t>Squaring FFT to demodulate the signal</a:t>
            </a:r>
          </a:p>
          <a:p>
            <a:pPr lvl="1"/>
            <a:r>
              <a:rPr lang="en-US" dirty="0" smtClean="0"/>
              <a:t>Filtering out high frequency content</a:t>
            </a:r>
          </a:p>
          <a:p>
            <a:pPr lvl="1"/>
            <a:r>
              <a:rPr lang="en-US" dirty="0" smtClean="0"/>
              <a:t>Down sampling to reduce aliasing</a:t>
            </a:r>
          </a:p>
          <a:p>
            <a:pPr lvl="1"/>
            <a:r>
              <a:rPr lang="en-US" dirty="0" smtClean="0"/>
              <a:t>Square root to reverse scaling distortion</a:t>
            </a:r>
          </a:p>
          <a:p>
            <a:r>
              <a:rPr lang="en-US" dirty="0" smtClean="0"/>
              <a:t>Threshold applied to envelope to obtain periodicity and rate of fetal heart signal</a:t>
            </a:r>
          </a:p>
          <a:p>
            <a:pPr lvl="1"/>
            <a:endParaRPr lang="en-US" dirty="0"/>
          </a:p>
        </p:txBody>
      </p:sp>
      <p:pic>
        <p:nvPicPr>
          <p:cNvPr id="4" name="Picture 3" descr="\\warehouse2.seasad.wustl.edu\home\matthew.brown\winprofile\desktop\Captur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67" y="2638044"/>
            <a:ext cx="3060191" cy="36697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1"/>
          <p:cNvSpPr txBox="1"/>
          <p:nvPr/>
        </p:nvSpPr>
        <p:spPr>
          <a:xfrm>
            <a:off x="7450667" y="6341548"/>
            <a:ext cx="3056890" cy="276999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900" i="1" dirty="0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FHR </a:t>
            </a:r>
            <a:r>
              <a:rPr lang="en-US" sz="900" i="1" dirty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signal in real time (TL). Average magnitude spectrum (TR). Matched filter coefficient (BL). Inverse FFT (BR)</a:t>
            </a:r>
            <a:endParaRPr lang="en-GB" sz="900" i="1" dirty="0">
              <a:solidFill>
                <a:srgbClr val="44546A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87270"/>
            <a:ext cx="7729728" cy="1188720"/>
          </a:xfrm>
        </p:spPr>
        <p:txBody>
          <a:bodyPr/>
          <a:lstStyle/>
          <a:p>
            <a:r>
              <a:rPr lang="en-US" dirty="0" smtClean="0"/>
              <a:t>Abdominal Condenser Microphone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7" y="2638045"/>
            <a:ext cx="3763263" cy="3525688"/>
          </a:xfrm>
        </p:spPr>
        <p:txBody>
          <a:bodyPr/>
          <a:lstStyle/>
          <a:p>
            <a:r>
              <a:rPr lang="en-US" dirty="0" smtClean="0"/>
              <a:t>Condenser microphone placed near abdomen</a:t>
            </a:r>
          </a:p>
          <a:p>
            <a:r>
              <a:rPr lang="en-US" dirty="0" smtClean="0"/>
              <a:t>Collects audio signal of fetal heart</a:t>
            </a:r>
          </a:p>
          <a:p>
            <a:r>
              <a:rPr lang="en-US" dirty="0" smtClean="0"/>
              <a:t>Utilizes the piezoelectric effect to convert mechanical pressure of sound waves to electrical signal</a:t>
            </a:r>
          </a:p>
          <a:p>
            <a:r>
              <a:rPr lang="en-US" dirty="0" smtClean="0"/>
              <a:t>Signal processed to detect fetal heart rate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578" y="2404533"/>
            <a:ext cx="3842286" cy="384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082520"/>
            <a:ext cx="8335264" cy="1188720"/>
          </a:xfrm>
        </p:spPr>
        <p:txBody>
          <a:bodyPr/>
          <a:lstStyle/>
          <a:p>
            <a:r>
              <a:rPr lang="en-US" dirty="0" smtClean="0"/>
              <a:t>Abdominal Microphone with Open Air Microphone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572087"/>
            <a:ext cx="4813131" cy="3762756"/>
          </a:xfrm>
        </p:spPr>
        <p:txBody>
          <a:bodyPr/>
          <a:lstStyle/>
          <a:p>
            <a:r>
              <a:rPr lang="en-US" dirty="0" smtClean="0"/>
              <a:t>Abdominal microphone records acoustic signal from fetal heart</a:t>
            </a:r>
          </a:p>
          <a:p>
            <a:r>
              <a:rPr lang="en-US" dirty="0" smtClean="0"/>
              <a:t>Open air microphone used to detect air noise signal</a:t>
            </a:r>
          </a:p>
          <a:p>
            <a:r>
              <a:rPr lang="en-US" dirty="0" smtClean="0"/>
              <a:t>Noise signal weighted as shown below</a:t>
            </a:r>
          </a:p>
          <a:p>
            <a:pPr marL="0" indent="0" algn="ctr">
              <a:buNone/>
            </a:pPr>
            <a:r>
              <a:rPr lang="en-GB" i="1" dirty="0" smtClean="0"/>
              <a:t>d(k</a:t>
            </a:r>
            <a:r>
              <a:rPr lang="en-GB" i="1" dirty="0"/>
              <a:t>) = s(k) + n(k)</a:t>
            </a:r>
            <a:endParaRPr lang="en-GB" dirty="0"/>
          </a:p>
          <a:p>
            <a:pPr marL="0" indent="0" algn="ctr">
              <a:buNone/>
            </a:pPr>
            <a:r>
              <a:rPr lang="en-GB" i="1" dirty="0"/>
              <a:t>y(k) = n’(k) * w(k)</a:t>
            </a:r>
            <a:endParaRPr lang="en-GB" dirty="0"/>
          </a:p>
          <a:p>
            <a:pPr marL="0" indent="0" algn="ctr">
              <a:buNone/>
            </a:pPr>
            <a:r>
              <a:rPr lang="en-GB" i="1" dirty="0"/>
              <a:t>e(k) = d(k) - y(k)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w(k+1) = w(k) + e(k)*n’(</a:t>
            </a:r>
            <a:r>
              <a:rPr lang="en-GB" dirty="0" smtClean="0"/>
              <a:t>k)</a:t>
            </a:r>
          </a:p>
          <a:p>
            <a:r>
              <a:rPr lang="en-GB" dirty="0" smtClean="0"/>
              <a:t>Noise is removed from input signal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 descr="\\warehouse2.seasad.wustl.edu\home\matthew.brown\winprofile\desktop\pcg ima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67" y="3093154"/>
            <a:ext cx="3522133" cy="2720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7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Design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55164"/>
            <a:ext cx="7729728" cy="38602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Electrocardiography</a:t>
            </a:r>
          </a:p>
          <a:p>
            <a:pPr lvl="1"/>
            <a:r>
              <a:rPr lang="en-US" dirty="0" smtClean="0"/>
              <a:t>Pans-Tompkins with Array of Recording Electrodes</a:t>
            </a:r>
          </a:p>
          <a:p>
            <a:pPr lvl="1"/>
            <a:r>
              <a:rPr lang="en-US" dirty="0" smtClean="0"/>
              <a:t>Multivariate Singular Spectrum Analysis (MSSA)</a:t>
            </a:r>
          </a:p>
          <a:p>
            <a:pPr lvl="1"/>
            <a:r>
              <a:rPr lang="en-US" dirty="0" smtClean="0"/>
              <a:t>Fast Independent Component Analysis</a:t>
            </a:r>
          </a:p>
          <a:p>
            <a:pPr lvl="1"/>
            <a:r>
              <a:rPr lang="en-US" dirty="0" smtClean="0"/>
              <a:t>Sensor Selection with Array of Recording Electrodes</a:t>
            </a:r>
            <a:endParaRPr lang="en-US" dirty="0"/>
          </a:p>
          <a:p>
            <a:r>
              <a:rPr lang="en-US" dirty="0" smtClean="0"/>
              <a:t>Phonocardiography</a:t>
            </a:r>
          </a:p>
          <a:p>
            <a:pPr lvl="1"/>
            <a:r>
              <a:rPr lang="en-US" dirty="0" smtClean="0"/>
              <a:t>Abdominal Microphone</a:t>
            </a:r>
          </a:p>
          <a:p>
            <a:pPr lvl="1"/>
            <a:r>
              <a:rPr lang="en-US" dirty="0" smtClean="0"/>
              <a:t>Abdominal Microphone + Open Air Microphone</a:t>
            </a:r>
          </a:p>
          <a:p>
            <a:pPr lvl="1"/>
            <a:r>
              <a:rPr lang="en-US" dirty="0" smtClean="0"/>
              <a:t>Array of Abdominal Microphone + Open  Air Microphone</a:t>
            </a:r>
          </a:p>
          <a:p>
            <a:r>
              <a:rPr lang="en-US" b="1" dirty="0" smtClean="0"/>
              <a:t>Doppler Ultrasound</a:t>
            </a:r>
          </a:p>
          <a:p>
            <a:pPr lvl="1"/>
            <a:r>
              <a:rPr lang="en-US" b="1" dirty="0" smtClean="0"/>
              <a:t>Doppler Ultrasound Transducer</a:t>
            </a:r>
          </a:p>
          <a:p>
            <a:pPr lvl="1"/>
            <a:r>
              <a:rPr lang="en-US" b="1" dirty="0" smtClean="0"/>
              <a:t>Transducer with Moving Instructions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92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3605220" cy="33563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Quadrature Demodulation</a:t>
            </a:r>
          </a:p>
          <a:p>
            <a:pPr lvl="1"/>
            <a:r>
              <a:rPr lang="en-US" dirty="0" smtClean="0"/>
              <a:t>Accounts for the phase error between sending and receiving signals</a:t>
            </a:r>
            <a:endParaRPr lang="en-US" dirty="0"/>
          </a:p>
          <a:p>
            <a:pPr lvl="1"/>
            <a:r>
              <a:rPr lang="en-US" dirty="0" smtClean="0"/>
              <a:t>Sender and receiver must share a clock</a:t>
            </a:r>
          </a:p>
          <a:p>
            <a:pPr lvl="1"/>
            <a:r>
              <a:rPr lang="en-US" dirty="0" smtClean="0"/>
              <a:t>Crosstalk, where the I and Q signals bleed into each other, needs to be avoided</a:t>
            </a:r>
          </a:p>
          <a:p>
            <a:r>
              <a:rPr lang="en-US" dirty="0" smtClean="0"/>
              <a:t>Autocorrelation</a:t>
            </a:r>
          </a:p>
          <a:p>
            <a:pPr lvl="1"/>
            <a:r>
              <a:rPr lang="en-US" dirty="0" smtClean="0"/>
              <a:t>Dot product of signal with itself delayed by a time interval</a:t>
            </a:r>
          </a:p>
        </p:txBody>
      </p:sp>
      <p:pic>
        <p:nvPicPr>
          <p:cNvPr id="4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64" y="2638044"/>
            <a:ext cx="4000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of Doppler Ultrasound Transducers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80000"/>
            <a:ext cx="7729728" cy="2193600"/>
          </a:xfrm>
        </p:spPr>
        <p:txBody>
          <a:bodyPr/>
          <a:lstStyle/>
          <a:p>
            <a:r>
              <a:rPr lang="en-US" dirty="0" smtClean="0"/>
              <a:t>Minimize repositioning</a:t>
            </a:r>
          </a:p>
          <a:p>
            <a:r>
              <a:rPr lang="en-US" dirty="0" smtClean="0"/>
              <a:t>One transducer is bound to get the best signal</a:t>
            </a:r>
          </a:p>
          <a:p>
            <a:r>
              <a:rPr lang="en-US" dirty="0" smtClean="0"/>
              <a:t>Signal strength used to choose the best transducer</a:t>
            </a:r>
          </a:p>
          <a:p>
            <a:r>
              <a:rPr lang="en-US" dirty="0" smtClean="0"/>
              <a:t>Autocorrelation to determine the periodicity of the signal</a:t>
            </a:r>
          </a:p>
          <a:p>
            <a:r>
              <a:rPr lang="en-US" dirty="0" smtClean="0"/>
              <a:t>Thresholding to determine heart rate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4474469"/>
            <a:ext cx="7729728" cy="2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Positional Feedback Doppler Transducer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Transducer will indicate repositioning is required using display</a:t>
            </a:r>
          </a:p>
          <a:p>
            <a:r>
              <a:rPr lang="en-US" dirty="0" smtClean="0"/>
              <a:t>As transducer is moved, display will indicate one of the cardinal directions where signal strength is high</a:t>
            </a:r>
          </a:p>
          <a:p>
            <a:r>
              <a:rPr lang="en-US" dirty="0" smtClean="0"/>
              <a:t>When fetal heart rate can be outputted, display will indicate that no further repositioning is required</a:t>
            </a:r>
            <a:endParaRPr lang="en-US" dirty="0"/>
          </a:p>
        </p:txBody>
      </p:sp>
      <p:pic>
        <p:nvPicPr>
          <p:cNvPr id="4" name="image0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32376" y="4109242"/>
            <a:ext cx="3628488" cy="25076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464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Pugh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961905"/>
              </p:ext>
            </p:extLst>
          </p:nvPr>
        </p:nvGraphicFramePr>
        <p:xfrm>
          <a:off x="2231137" y="2539999"/>
          <a:ext cx="7729725" cy="3539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2735"/>
                <a:gridCol w="987487"/>
                <a:gridCol w="1079936"/>
                <a:gridCol w="902401"/>
                <a:gridCol w="1079936"/>
                <a:gridCol w="1118389"/>
                <a:gridCol w="1138841"/>
              </a:tblGrid>
              <a:tr h="94679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Specification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Weight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Pans-Tompkins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Fast ICA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Sensor Selection Algorithm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Abdominal Array and Open Air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Multiple Doppler Ultrasound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</a:tr>
              <a:tr h="41632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Implementation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</a:rPr>
                        <a:t>7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</a:rPr>
                        <a:t>10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</a:tr>
              <a:tr h="3035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Accuracy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7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8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</a:tr>
              <a:tr h="3138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Comfort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9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</a:tr>
              <a:tr h="3138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Preprocessing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</a:tr>
              <a:tr h="3138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Cost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7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</a:tr>
              <a:tr h="3035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Lightweight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</a:tr>
              <a:tr h="3138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Safety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8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</a:tr>
              <a:tr h="313887">
                <a:tc gridSpan="2"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Total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447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436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</a:rPr>
                        <a:t>414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  <a:latin typeface="+mn-lt"/>
                          <a:ea typeface="+mn-ea"/>
                        </a:rPr>
                        <a:t>420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292</a:t>
                      </a:r>
                      <a:endParaRPr lang="en-GB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5696" marR="556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1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Pan-Tompkins with Array of Recording Electrodes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7" y="2638044"/>
            <a:ext cx="4779264" cy="3435378"/>
          </a:xfrm>
        </p:spPr>
        <p:txBody>
          <a:bodyPr/>
          <a:lstStyle/>
          <a:p>
            <a:r>
              <a:rPr lang="en-US" dirty="0" smtClean="0"/>
              <a:t>Utilizes multiple recordings taken from abdominal patch of electrodes</a:t>
            </a:r>
          </a:p>
          <a:p>
            <a:r>
              <a:rPr lang="en-US" dirty="0" smtClean="0"/>
              <a:t>Sensor selection can be based on signal strength or utilizing our designed sensor selection algorithm</a:t>
            </a:r>
          </a:p>
          <a:p>
            <a:r>
              <a:rPr lang="en-US" dirty="0" smtClean="0"/>
              <a:t>Detection of maternal QRS complex using Pans-Tompkins and removing it by averaging Q and S values</a:t>
            </a:r>
          </a:p>
          <a:p>
            <a:r>
              <a:rPr lang="en-US" dirty="0" smtClean="0"/>
              <a:t>Detecting QRS complex and utilizing R-R peak interval to determine fetal heart rate</a:t>
            </a:r>
            <a:endParaRPr lang="en-US" dirty="0"/>
          </a:p>
        </p:txBody>
      </p:sp>
      <p:pic>
        <p:nvPicPr>
          <p:cNvPr id="4" name="image1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124605" y="2638043"/>
            <a:ext cx="2836259" cy="343537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596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istinguish between multiple (at least 2) fetal heart rates and maternal heart rate</a:t>
            </a:r>
          </a:p>
          <a:p>
            <a:r>
              <a:rPr lang="en-US" dirty="0" smtClean="0"/>
              <a:t>Minimize constant care from healthcare provider</a:t>
            </a:r>
          </a:p>
          <a:p>
            <a:r>
              <a:rPr lang="en-US" dirty="0" smtClean="0"/>
              <a:t>Ensure comfort for mother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192" y="4090128"/>
            <a:ext cx="5376672" cy="257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537885"/>
            <a:ext cx="4655086" cy="3638578"/>
          </a:xfrm>
        </p:spPr>
        <p:txBody>
          <a:bodyPr/>
          <a:lstStyle/>
          <a:p>
            <a:r>
              <a:rPr lang="en-US" dirty="0" smtClean="0"/>
              <a:t>All of our materials can be obtained from the BME labs.</a:t>
            </a:r>
          </a:p>
          <a:p>
            <a:r>
              <a:rPr lang="en-US" dirty="0" smtClean="0"/>
              <a:t>Cost shown below only required if we were to upgrade our design materials. </a:t>
            </a:r>
          </a:p>
          <a:p>
            <a:r>
              <a:rPr lang="en-US" dirty="0" smtClean="0"/>
              <a:t>Array of electrodes - $100</a:t>
            </a:r>
          </a:p>
          <a:p>
            <a:r>
              <a:rPr lang="en-US" dirty="0" smtClean="0"/>
              <a:t>Abdominal patch - $20</a:t>
            </a:r>
          </a:p>
          <a:p>
            <a:r>
              <a:rPr lang="en-US" dirty="0" smtClean="0"/>
              <a:t>Physical fetal model - $20</a:t>
            </a:r>
          </a:p>
          <a:p>
            <a:r>
              <a:rPr lang="en-US" dirty="0" smtClean="0"/>
              <a:t>Total - $140</a:t>
            </a:r>
          </a:p>
        </p:txBody>
      </p:sp>
      <p:pic>
        <p:nvPicPr>
          <p:cNvPr id="5" name="image1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124605" y="2528711"/>
            <a:ext cx="2836259" cy="364775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185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159414"/>
              </p:ext>
            </p:extLst>
          </p:nvPr>
        </p:nvGraphicFramePr>
        <p:xfrm>
          <a:off x="2231136" y="2377440"/>
          <a:ext cx="7729728" cy="3425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2432"/>
                <a:gridCol w="5797296"/>
              </a:tblGrid>
              <a:tr h="263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Specification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Description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79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Implementation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Our device should be able to isolate and differentiate between at least 2 fetal heart rates </a:t>
                      </a:r>
                      <a:r>
                        <a:rPr lang="en-GB" sz="1100" dirty="0" smtClean="0">
                          <a:effectLst/>
                        </a:rPr>
                        <a:t>and </a:t>
                      </a:r>
                      <a:r>
                        <a:rPr lang="en-GB" sz="1100" dirty="0">
                          <a:effectLst/>
                        </a:rPr>
                        <a:t>the maternal heart rate. Additionally, both fetal heart rates and maternal heart rate should be outputted at a frequency of 100 Hz.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263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Accuracy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Fetal heart rate and maternal heart rate should be accurate to within 10%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527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Comfort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 repositioning required, setup time &lt; 5 minutes and removal time &lt; 1 minute for health practitioner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527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Preprocessing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Output heart rate must be displayed in real time, which is dependent on minimizing amount of signal processing used and signal-noise ratio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263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Cost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Less than existing solutions (Barnes-Jewish uses a $5,000 machine)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263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Lightweight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Recording equipment should be &lt; 3lbs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527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Safety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Meet standards IEC 60601 – 1 (Safety and Effectiveness of Medial Equipment)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5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Design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55164"/>
            <a:ext cx="7729728" cy="38602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Electrocardiography</a:t>
            </a:r>
          </a:p>
          <a:p>
            <a:pPr lvl="1"/>
            <a:r>
              <a:rPr lang="en-US" dirty="0" smtClean="0"/>
              <a:t>Pans-Tompkins with Array of Recording Electrodes</a:t>
            </a:r>
          </a:p>
          <a:p>
            <a:pPr lvl="1"/>
            <a:r>
              <a:rPr lang="en-US" dirty="0" smtClean="0"/>
              <a:t>Multivariate Singular Spectrum Analysis (MSSA)</a:t>
            </a:r>
          </a:p>
          <a:p>
            <a:pPr lvl="1"/>
            <a:r>
              <a:rPr lang="en-US" dirty="0" smtClean="0"/>
              <a:t>Fast Independent Component Analysis</a:t>
            </a:r>
          </a:p>
          <a:p>
            <a:pPr lvl="1"/>
            <a:r>
              <a:rPr lang="en-US" dirty="0" smtClean="0"/>
              <a:t>Sensor Selection with Array of Recording Electrodes</a:t>
            </a:r>
            <a:endParaRPr lang="en-US" dirty="0"/>
          </a:p>
          <a:p>
            <a:r>
              <a:rPr lang="en-US" dirty="0" smtClean="0"/>
              <a:t>Phonocardiography</a:t>
            </a:r>
          </a:p>
          <a:p>
            <a:pPr lvl="1"/>
            <a:r>
              <a:rPr lang="en-US" dirty="0" smtClean="0"/>
              <a:t>Abdominal Microphone</a:t>
            </a:r>
          </a:p>
          <a:p>
            <a:pPr lvl="1"/>
            <a:r>
              <a:rPr lang="en-US" dirty="0" smtClean="0"/>
              <a:t>Abdominal Microphone + Open Air Microphone</a:t>
            </a:r>
          </a:p>
          <a:p>
            <a:pPr lvl="1"/>
            <a:r>
              <a:rPr lang="en-US" dirty="0" smtClean="0"/>
              <a:t>Array of Abdominal Microphone + Open  Air Microphone</a:t>
            </a:r>
          </a:p>
          <a:p>
            <a:r>
              <a:rPr lang="en-US" dirty="0" smtClean="0"/>
              <a:t>Doppler Ultrasound</a:t>
            </a:r>
          </a:p>
          <a:p>
            <a:pPr lvl="1"/>
            <a:r>
              <a:rPr lang="en-US" dirty="0" smtClean="0"/>
              <a:t>Doppler Ultrasound Transducer</a:t>
            </a:r>
          </a:p>
          <a:p>
            <a:pPr lvl="1"/>
            <a:r>
              <a:rPr lang="en-US" dirty="0" smtClean="0"/>
              <a:t>Transducer with Moving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Design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55164"/>
            <a:ext cx="7729728" cy="386029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Electrocardiography</a:t>
            </a:r>
          </a:p>
          <a:p>
            <a:pPr lvl="1"/>
            <a:r>
              <a:rPr lang="en-US" b="1" dirty="0" smtClean="0"/>
              <a:t>Pans-Tompkins with Array of Recording Electrodes</a:t>
            </a:r>
          </a:p>
          <a:p>
            <a:pPr lvl="1"/>
            <a:r>
              <a:rPr lang="en-US" b="1" dirty="0" smtClean="0"/>
              <a:t>Multivariate Singular Spectrum Analysis (MSSA)</a:t>
            </a:r>
          </a:p>
          <a:p>
            <a:pPr lvl="1"/>
            <a:r>
              <a:rPr lang="en-US" b="1" dirty="0" smtClean="0"/>
              <a:t>Fast Independent Component Analysis</a:t>
            </a:r>
          </a:p>
          <a:p>
            <a:pPr lvl="1"/>
            <a:r>
              <a:rPr lang="en-US" b="1" dirty="0" smtClean="0"/>
              <a:t>Sensor Selection with Array of Recording Electrodes</a:t>
            </a:r>
            <a:endParaRPr lang="en-US" b="1" dirty="0"/>
          </a:p>
          <a:p>
            <a:r>
              <a:rPr lang="en-US" dirty="0" smtClean="0"/>
              <a:t>Phonocardiography</a:t>
            </a:r>
          </a:p>
          <a:p>
            <a:pPr lvl="1"/>
            <a:r>
              <a:rPr lang="en-US" dirty="0" smtClean="0"/>
              <a:t>Abdominal Microphone</a:t>
            </a:r>
          </a:p>
          <a:p>
            <a:pPr lvl="1"/>
            <a:r>
              <a:rPr lang="en-US" dirty="0" smtClean="0"/>
              <a:t>Abdominal Microphone + Open Air Microphone</a:t>
            </a:r>
          </a:p>
          <a:p>
            <a:pPr lvl="1"/>
            <a:r>
              <a:rPr lang="en-US" dirty="0" smtClean="0"/>
              <a:t>Array of Abdominal Microphone + Open  Air Microphone</a:t>
            </a:r>
          </a:p>
          <a:p>
            <a:r>
              <a:rPr lang="en-US" dirty="0" smtClean="0"/>
              <a:t>Doppler Ultrasound</a:t>
            </a:r>
          </a:p>
          <a:p>
            <a:pPr lvl="1"/>
            <a:r>
              <a:rPr lang="en-US" dirty="0" smtClean="0"/>
              <a:t>Doppler Ultrasound Transducer</a:t>
            </a:r>
          </a:p>
          <a:p>
            <a:pPr lvl="1"/>
            <a:r>
              <a:rPr lang="en-US" dirty="0" smtClean="0"/>
              <a:t>Transducer with Moving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056" y="888059"/>
            <a:ext cx="8247888" cy="1188720"/>
          </a:xfrm>
        </p:spPr>
        <p:txBody>
          <a:bodyPr/>
          <a:lstStyle/>
          <a:p>
            <a:r>
              <a:rPr lang="en-US" dirty="0" smtClean="0"/>
              <a:t>Pans-</a:t>
            </a:r>
            <a:r>
              <a:rPr lang="en-US" dirty="0" err="1" smtClean="0"/>
              <a:t>tompkins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056" y="2638043"/>
            <a:ext cx="5407152" cy="3382616"/>
          </a:xfrm>
        </p:spPr>
        <p:txBody>
          <a:bodyPr/>
          <a:lstStyle/>
          <a:p>
            <a:r>
              <a:rPr lang="en-US" dirty="0" smtClean="0"/>
              <a:t>Filtering to remove baseline wandering</a:t>
            </a:r>
          </a:p>
          <a:p>
            <a:r>
              <a:rPr lang="en-US" dirty="0" smtClean="0"/>
              <a:t>Pans-Tompkins Algorithm</a:t>
            </a:r>
          </a:p>
          <a:p>
            <a:pPr lvl="1"/>
            <a:r>
              <a:rPr lang="en-US" dirty="0" smtClean="0"/>
              <a:t>Derivative to detect based on slope</a:t>
            </a:r>
          </a:p>
          <a:p>
            <a:pPr lvl="1"/>
            <a:r>
              <a:rPr lang="en-US" dirty="0" smtClean="0"/>
              <a:t>Squaring to emphasize QRS complex</a:t>
            </a:r>
          </a:p>
          <a:p>
            <a:pPr lvl="1"/>
            <a:r>
              <a:rPr lang="en-US" dirty="0" smtClean="0"/>
              <a:t>Integration to smooth out multiple peaks per complex</a:t>
            </a:r>
          </a:p>
          <a:p>
            <a:pPr lvl="1"/>
            <a:r>
              <a:rPr lang="en-US" dirty="0" smtClean="0"/>
              <a:t>Thresholding to detect peaks</a:t>
            </a:r>
          </a:p>
          <a:p>
            <a:r>
              <a:rPr lang="en-US" dirty="0" smtClean="0"/>
              <a:t>Isolate maternal ECG</a:t>
            </a:r>
          </a:p>
          <a:p>
            <a:r>
              <a:rPr lang="en-US" dirty="0" smtClean="0"/>
              <a:t>Repeat Pans-Tompkins for fetal ECG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08" y="2357411"/>
            <a:ext cx="2840736" cy="36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84" y="928116"/>
            <a:ext cx="8790432" cy="1188720"/>
          </a:xfrm>
        </p:spPr>
        <p:txBody>
          <a:bodyPr/>
          <a:lstStyle/>
          <a:p>
            <a:r>
              <a:rPr lang="en-US" dirty="0" smtClean="0"/>
              <a:t>Multivariate Singular Spectrum Analysis (MSSA)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784" y="2516124"/>
            <a:ext cx="5427472" cy="3177540"/>
          </a:xfrm>
        </p:spPr>
        <p:txBody>
          <a:bodyPr/>
          <a:lstStyle/>
          <a:p>
            <a:r>
              <a:rPr lang="en-US" dirty="0" smtClean="0"/>
              <a:t>Decomposition</a:t>
            </a:r>
          </a:p>
          <a:p>
            <a:pPr lvl="1"/>
            <a:r>
              <a:rPr lang="en-US" dirty="0" smtClean="0"/>
              <a:t>Embedding </a:t>
            </a:r>
            <a:r>
              <a:rPr lang="mr-IN" dirty="0" smtClean="0"/>
              <a:t>–</a:t>
            </a:r>
            <a:r>
              <a:rPr lang="en-US" dirty="0" smtClean="0"/>
              <a:t> transform to higher dimensional space</a:t>
            </a:r>
          </a:p>
          <a:p>
            <a:pPr lvl="1"/>
            <a:r>
              <a:rPr lang="en-US" dirty="0" smtClean="0"/>
              <a:t>Singular Value Decomposition </a:t>
            </a:r>
            <a:r>
              <a:rPr lang="mr-IN" dirty="0" smtClean="0"/>
              <a:t>–</a:t>
            </a:r>
            <a:r>
              <a:rPr lang="en-US" dirty="0" smtClean="0"/>
              <a:t> decompose into multiple orthogonal components</a:t>
            </a:r>
          </a:p>
          <a:p>
            <a:r>
              <a:rPr lang="en-US" dirty="0" smtClean="0"/>
              <a:t>Reconstruction</a:t>
            </a:r>
          </a:p>
          <a:p>
            <a:pPr lvl="1"/>
            <a:r>
              <a:rPr lang="en-US" dirty="0" smtClean="0"/>
              <a:t>Grouping </a:t>
            </a:r>
            <a:r>
              <a:rPr lang="mr-IN" dirty="0" smtClean="0"/>
              <a:t>–</a:t>
            </a:r>
            <a:r>
              <a:rPr lang="en-US" dirty="0" smtClean="0"/>
              <a:t> group components using eigentriple grouping</a:t>
            </a:r>
          </a:p>
          <a:p>
            <a:pPr lvl="1"/>
            <a:r>
              <a:rPr lang="en-US" dirty="0" smtClean="0"/>
              <a:t>Reconstruction </a:t>
            </a:r>
            <a:r>
              <a:rPr lang="mr-IN" dirty="0" smtClean="0"/>
              <a:t>–</a:t>
            </a:r>
            <a:r>
              <a:rPr lang="en-US" dirty="0" smtClean="0"/>
              <a:t> diagonal averaging to obtain Hankel matrix which can then be converted into a time series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56" y="2181482"/>
            <a:ext cx="3362960" cy="4015105"/>
          </a:xfrm>
          <a:prstGeom prst="rect">
            <a:avLst/>
          </a:prstGeom>
        </p:spPr>
      </p:pic>
      <p:sp>
        <p:nvSpPr>
          <p:cNvPr id="5" name="Text Box 5"/>
          <p:cNvSpPr txBox="1"/>
          <p:nvPr/>
        </p:nvSpPr>
        <p:spPr>
          <a:xfrm>
            <a:off x="7128256" y="6261233"/>
            <a:ext cx="3362960" cy="138499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900" i="1" dirty="0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Noisy </a:t>
            </a:r>
            <a:r>
              <a:rPr lang="en-US" sz="900" i="1" dirty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ECG (top), Isolated ECG </a:t>
            </a:r>
            <a:r>
              <a:rPr lang="en-US" sz="900" i="1" dirty="0" smtClean="0">
                <a:solidFill>
                  <a:srgbClr val="44546A"/>
                </a:solidFill>
                <a:latin typeface="Calibri" charset="0"/>
                <a:ea typeface="Calibri" charset="0"/>
                <a:cs typeface="Times New Roman" charset="0"/>
              </a:rPr>
              <a:t>(</a:t>
            </a:r>
            <a:r>
              <a:rPr lang="en-US" sz="900" i="1" dirty="0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middle</a:t>
            </a:r>
            <a:r>
              <a:rPr lang="en-US" sz="900" i="1" dirty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), Isolated Noise </a:t>
            </a:r>
            <a:r>
              <a:rPr lang="en-US" sz="900" i="1" dirty="0" smtClean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(</a:t>
            </a:r>
            <a:r>
              <a:rPr lang="en-US" sz="900" i="1" dirty="0">
                <a:solidFill>
                  <a:srgbClr val="44546A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bottom)</a:t>
            </a:r>
            <a:endParaRPr lang="en-GB" sz="900" i="1" dirty="0">
              <a:solidFill>
                <a:srgbClr val="44546A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008" y="1083243"/>
            <a:ext cx="9619488" cy="1188720"/>
          </a:xfrm>
        </p:spPr>
        <p:txBody>
          <a:bodyPr/>
          <a:lstStyle/>
          <a:p>
            <a:r>
              <a:rPr lang="en-US" dirty="0" smtClean="0"/>
              <a:t>Fast Independent Component Analysis (</a:t>
            </a:r>
            <a:r>
              <a:rPr lang="en-US" cap="none" dirty="0" err="1" smtClean="0"/>
              <a:t>f</a:t>
            </a:r>
            <a:r>
              <a:rPr lang="en-US" dirty="0" err="1" smtClean="0"/>
              <a:t>ica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008" y="2638044"/>
            <a:ext cx="4720463" cy="3494532"/>
          </a:xfrm>
        </p:spPr>
        <p:txBody>
          <a:bodyPr/>
          <a:lstStyle/>
          <a:p>
            <a:r>
              <a:rPr lang="en-US" dirty="0" smtClean="0"/>
              <a:t>Preprocessing</a:t>
            </a:r>
          </a:p>
          <a:p>
            <a:pPr lvl="1"/>
            <a:r>
              <a:rPr lang="en-US" dirty="0" smtClean="0"/>
              <a:t>Remove baseline wandering and power line interference at 50 Hz (if necessary)</a:t>
            </a:r>
          </a:p>
          <a:p>
            <a:r>
              <a:rPr lang="en-US" dirty="0" err="1" smtClean="0"/>
              <a:t>fICA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Assume input signal is a linear combination of weighted input signals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 err="1" smtClean="0"/>
              <a:t>demixing</a:t>
            </a:r>
            <a:r>
              <a:rPr lang="en-US" dirty="0" smtClean="0"/>
              <a:t> matrix to obtain original signals</a:t>
            </a:r>
          </a:p>
          <a:p>
            <a:r>
              <a:rPr lang="en-US" dirty="0" err="1" smtClean="0"/>
              <a:t>Postprocessing</a:t>
            </a:r>
            <a:endParaRPr lang="en-US" dirty="0" smtClean="0"/>
          </a:p>
          <a:p>
            <a:pPr lvl="1"/>
            <a:r>
              <a:rPr lang="en-US" dirty="0" smtClean="0"/>
              <a:t>Filter out high frequency noise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863" y="3474720"/>
            <a:ext cx="4751633" cy="169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Utilizes array of recording electrodes</a:t>
            </a:r>
          </a:p>
          <a:p>
            <a:r>
              <a:rPr lang="en-US" dirty="0" smtClean="0"/>
              <a:t>Best recording electrode output chosen based on minimizing cost function</a:t>
            </a:r>
          </a:p>
          <a:p>
            <a:pPr lvl="1"/>
            <a:r>
              <a:rPr lang="en-US" dirty="0" smtClean="0"/>
              <a:t>Cost function measures differences between each electrode and a reference electrode</a:t>
            </a:r>
          </a:p>
          <a:p>
            <a:pPr lvl="1"/>
            <a:r>
              <a:rPr lang="en-US" dirty="0" smtClean="0"/>
              <a:t>Reference electrode output is textbook ECG signal</a:t>
            </a:r>
          </a:p>
          <a:p>
            <a:pPr lvl="1"/>
            <a:r>
              <a:rPr lang="en-US" dirty="0" smtClean="0"/>
              <a:t>High costs would imply high noise or output with elements of other ECG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1602</TotalTime>
  <Words>1098</Words>
  <Application>Microsoft Macintosh PowerPoint</Application>
  <PresentationFormat>Widescreen</PresentationFormat>
  <Paragraphs>225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Gill Sans MT</vt:lpstr>
      <vt:lpstr>Mangal</vt:lpstr>
      <vt:lpstr>Times New Roman</vt:lpstr>
      <vt:lpstr>Arial</vt:lpstr>
      <vt:lpstr>Parcel</vt:lpstr>
      <vt:lpstr>FETAL HEART RATE MONITOR</vt:lpstr>
      <vt:lpstr>Project Scope</vt:lpstr>
      <vt:lpstr>Design specifications</vt:lpstr>
      <vt:lpstr>Potential Design Solutions</vt:lpstr>
      <vt:lpstr>Potential Design Solutions</vt:lpstr>
      <vt:lpstr>Pans-tompkins</vt:lpstr>
      <vt:lpstr>Multivariate Singular Spectrum Analysis (MSSA)</vt:lpstr>
      <vt:lpstr>Fast Independent Component Analysis (fica)</vt:lpstr>
      <vt:lpstr>Sensor Selection</vt:lpstr>
      <vt:lpstr>Potential Design Solutions</vt:lpstr>
      <vt:lpstr>PHonocardiography</vt:lpstr>
      <vt:lpstr>Abdominal Condenser Microphone</vt:lpstr>
      <vt:lpstr>Abdominal Microphone with Open Air Microphone</vt:lpstr>
      <vt:lpstr>Potential Design Solutions</vt:lpstr>
      <vt:lpstr>Doppler Ultrasound</vt:lpstr>
      <vt:lpstr>Array of Doppler Ultrasound Transducers</vt:lpstr>
      <vt:lpstr>Positional Feedback Doppler Transducer</vt:lpstr>
      <vt:lpstr>Pugh Analysis</vt:lpstr>
      <vt:lpstr>Pan-Tompkins with Array of Recording Electrodes</vt:lpstr>
      <vt:lpstr>Proposed Budget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FETAL HEART RATE MONITOR</dc:title>
  <dc:creator>Rao, Varun</dc:creator>
  <cp:lastModifiedBy>Rao, Varun</cp:lastModifiedBy>
  <cp:revision>22</cp:revision>
  <dcterms:created xsi:type="dcterms:W3CDTF">2016-12-05T03:52:28Z</dcterms:created>
  <dcterms:modified xsi:type="dcterms:W3CDTF">2016-12-07T18:22:39Z</dcterms:modified>
</cp:coreProperties>
</file>