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6300"/>
    <a:srgbClr val="F33A31"/>
    <a:srgbClr val="F88A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72847" autoAdjust="0"/>
  </p:normalViewPr>
  <p:slideViewPr>
    <p:cSldViewPr snapToGrid="0">
      <p:cViewPr>
        <p:scale>
          <a:sx n="58" d="100"/>
          <a:sy n="58" d="100"/>
        </p:scale>
        <p:origin x="79" y="4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ABE8A-5182-4A3C-A042-73CB1033BCB9}"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n-US"/>
        </a:p>
      </dgm:t>
    </dgm:pt>
    <dgm:pt modelId="{752D7735-FCF6-43C0-9FB6-FF7ABE7D40D7}">
      <dgm:prSet phldrT="[Text]"/>
      <dgm:spPr/>
      <dgm:t>
        <a:bodyPr/>
        <a:lstStyle/>
        <a:p>
          <a:r>
            <a:rPr lang="en-US" dirty="0"/>
            <a:t>Continue developing prototype</a:t>
          </a:r>
        </a:p>
      </dgm:t>
    </dgm:pt>
    <dgm:pt modelId="{D7CB01D7-5700-4A06-8E6D-6E2B4702B85B}" type="parTrans" cxnId="{353F14C5-ABA2-4EAF-9CBE-589E11DB4E8E}">
      <dgm:prSet/>
      <dgm:spPr/>
      <dgm:t>
        <a:bodyPr/>
        <a:lstStyle/>
        <a:p>
          <a:endParaRPr lang="en-US"/>
        </a:p>
      </dgm:t>
    </dgm:pt>
    <dgm:pt modelId="{94D40E0F-B164-4528-983C-A5799F8D519C}" type="sibTrans" cxnId="{353F14C5-ABA2-4EAF-9CBE-589E11DB4E8E}">
      <dgm:prSet/>
      <dgm:spPr/>
      <dgm:t>
        <a:bodyPr/>
        <a:lstStyle/>
        <a:p>
          <a:endParaRPr lang="en-US"/>
        </a:p>
      </dgm:t>
    </dgm:pt>
    <dgm:pt modelId="{62BBEDD3-EC75-423D-9068-AFF55CE6059A}">
      <dgm:prSet/>
      <dgm:spPr/>
      <dgm:t>
        <a:bodyPr/>
        <a:lstStyle/>
        <a:p>
          <a:r>
            <a:rPr lang="en-US"/>
            <a:t>Final presentation and poster</a:t>
          </a:r>
          <a:endParaRPr lang="en-US" dirty="0"/>
        </a:p>
      </dgm:t>
    </dgm:pt>
    <dgm:pt modelId="{10914B4D-4ED6-4854-9F80-0479B44BD454}" type="parTrans" cxnId="{0F335B94-A74C-44B7-B465-90A024F6D8F0}">
      <dgm:prSet/>
      <dgm:spPr/>
      <dgm:t>
        <a:bodyPr/>
        <a:lstStyle/>
        <a:p>
          <a:endParaRPr lang="en-US"/>
        </a:p>
      </dgm:t>
    </dgm:pt>
    <dgm:pt modelId="{C1F1358E-4E48-4521-A552-CF7F0F870BF9}" type="sibTrans" cxnId="{0F335B94-A74C-44B7-B465-90A024F6D8F0}">
      <dgm:prSet/>
      <dgm:spPr/>
      <dgm:t>
        <a:bodyPr/>
        <a:lstStyle/>
        <a:p>
          <a:endParaRPr lang="en-US"/>
        </a:p>
      </dgm:t>
    </dgm:pt>
    <dgm:pt modelId="{6DE022B8-0C99-45DC-AEA4-8BB80EBDC4E6}">
      <dgm:prSet phldrT="[Text]"/>
      <dgm:spPr/>
      <dgm:t>
        <a:bodyPr/>
        <a:lstStyle/>
        <a:p>
          <a:r>
            <a:rPr lang="en-US" dirty="0"/>
            <a:t>Design Safe analysis</a:t>
          </a:r>
        </a:p>
      </dgm:t>
    </dgm:pt>
    <dgm:pt modelId="{448A793A-B610-465F-8E60-314204DEFACD}" type="parTrans" cxnId="{E615F28E-9C32-4D0A-87AB-064BFAE2BBC7}">
      <dgm:prSet/>
      <dgm:spPr/>
      <dgm:t>
        <a:bodyPr/>
        <a:lstStyle/>
        <a:p>
          <a:endParaRPr lang="en-US"/>
        </a:p>
      </dgm:t>
    </dgm:pt>
    <dgm:pt modelId="{A3AB11B4-C851-4184-82AF-2A1DFD58AFE9}" type="sibTrans" cxnId="{E615F28E-9C32-4D0A-87AB-064BFAE2BBC7}">
      <dgm:prSet/>
      <dgm:spPr/>
      <dgm:t>
        <a:bodyPr/>
        <a:lstStyle/>
        <a:p>
          <a:endParaRPr lang="en-US"/>
        </a:p>
      </dgm:t>
    </dgm:pt>
    <dgm:pt modelId="{D1F43B00-52A0-4A02-93CA-75F09B399386}">
      <dgm:prSet/>
      <dgm:spPr/>
      <dgm:t>
        <a:bodyPr/>
        <a:lstStyle/>
        <a:p>
          <a:r>
            <a:rPr lang="en-US" dirty="0"/>
            <a:t>Follow V&amp;V plan and test prototype</a:t>
          </a:r>
        </a:p>
      </dgm:t>
    </dgm:pt>
    <dgm:pt modelId="{914AF93E-96AF-4A6E-B90A-6B72CAABA1C7}" type="parTrans" cxnId="{4B699393-5425-4A02-8EDC-8EC0485FF9C8}">
      <dgm:prSet/>
      <dgm:spPr/>
      <dgm:t>
        <a:bodyPr/>
        <a:lstStyle/>
        <a:p>
          <a:endParaRPr lang="en-US"/>
        </a:p>
      </dgm:t>
    </dgm:pt>
    <dgm:pt modelId="{FC8DFB84-12D2-4A89-AAF5-6663EACDBCFF}" type="sibTrans" cxnId="{4B699393-5425-4A02-8EDC-8EC0485FF9C8}">
      <dgm:prSet/>
      <dgm:spPr/>
      <dgm:t>
        <a:bodyPr/>
        <a:lstStyle/>
        <a:p>
          <a:endParaRPr lang="en-US"/>
        </a:p>
      </dgm:t>
    </dgm:pt>
    <dgm:pt modelId="{F3714E7A-9E53-49E5-B340-D5FD57BE753A}" type="pres">
      <dgm:prSet presAssocID="{047ABE8A-5182-4A3C-A042-73CB1033BCB9}" presName="Name0" presStyleCnt="0">
        <dgm:presLayoutVars>
          <dgm:dir/>
          <dgm:animLvl val="lvl"/>
          <dgm:resizeHandles val="exact"/>
        </dgm:presLayoutVars>
      </dgm:prSet>
      <dgm:spPr/>
    </dgm:pt>
    <dgm:pt modelId="{711AE733-6119-49B4-A054-9A0F5733935F}" type="pres">
      <dgm:prSet presAssocID="{62BBEDD3-EC75-423D-9068-AFF55CE6059A}" presName="boxAndChildren" presStyleCnt="0"/>
      <dgm:spPr/>
    </dgm:pt>
    <dgm:pt modelId="{C58C69AC-1E52-46A0-AC10-9B0418538F61}" type="pres">
      <dgm:prSet presAssocID="{62BBEDD3-EC75-423D-9068-AFF55CE6059A}" presName="parentTextBox" presStyleLbl="node1" presStyleIdx="0" presStyleCnt="4"/>
      <dgm:spPr/>
    </dgm:pt>
    <dgm:pt modelId="{B0073B65-6146-46B5-816B-DFF76C724533}" type="pres">
      <dgm:prSet presAssocID="{A3AB11B4-C851-4184-82AF-2A1DFD58AFE9}" presName="sp" presStyleCnt="0"/>
      <dgm:spPr/>
    </dgm:pt>
    <dgm:pt modelId="{C6D6682D-369D-41AB-B9DE-6C04C1CAAEEE}" type="pres">
      <dgm:prSet presAssocID="{6DE022B8-0C99-45DC-AEA4-8BB80EBDC4E6}" presName="arrowAndChildren" presStyleCnt="0"/>
      <dgm:spPr/>
    </dgm:pt>
    <dgm:pt modelId="{18A79F0D-B5EE-46EA-80AD-4E0FF2BF779E}" type="pres">
      <dgm:prSet presAssocID="{6DE022B8-0C99-45DC-AEA4-8BB80EBDC4E6}" presName="parentTextArrow" presStyleLbl="node1" presStyleIdx="1" presStyleCnt="4"/>
      <dgm:spPr/>
    </dgm:pt>
    <dgm:pt modelId="{AD07D987-D07B-4D43-A9EF-61B32C317A12}" type="pres">
      <dgm:prSet presAssocID="{FC8DFB84-12D2-4A89-AAF5-6663EACDBCFF}" presName="sp" presStyleCnt="0"/>
      <dgm:spPr/>
    </dgm:pt>
    <dgm:pt modelId="{8F086BB6-05BD-4513-BF31-F3D5816B62C5}" type="pres">
      <dgm:prSet presAssocID="{D1F43B00-52A0-4A02-93CA-75F09B399386}" presName="arrowAndChildren" presStyleCnt="0"/>
      <dgm:spPr/>
    </dgm:pt>
    <dgm:pt modelId="{E0EF7B1E-73FB-4A98-8EBC-71B63DE133D7}" type="pres">
      <dgm:prSet presAssocID="{D1F43B00-52A0-4A02-93CA-75F09B399386}" presName="parentTextArrow" presStyleLbl="node1" presStyleIdx="2" presStyleCnt="4"/>
      <dgm:spPr/>
    </dgm:pt>
    <dgm:pt modelId="{F79FB2D9-2E35-4B61-9244-060F7CD5A91F}" type="pres">
      <dgm:prSet presAssocID="{94D40E0F-B164-4528-983C-A5799F8D519C}" presName="sp" presStyleCnt="0"/>
      <dgm:spPr/>
    </dgm:pt>
    <dgm:pt modelId="{CE861620-1F9B-427F-ABFE-1EFAF0C7B8E5}" type="pres">
      <dgm:prSet presAssocID="{752D7735-FCF6-43C0-9FB6-FF7ABE7D40D7}" presName="arrowAndChildren" presStyleCnt="0"/>
      <dgm:spPr/>
    </dgm:pt>
    <dgm:pt modelId="{03BD3AA0-FE22-4406-9A30-1A2B9955DA57}" type="pres">
      <dgm:prSet presAssocID="{752D7735-FCF6-43C0-9FB6-FF7ABE7D40D7}" presName="parentTextArrow" presStyleLbl="node1" presStyleIdx="3" presStyleCnt="4"/>
      <dgm:spPr/>
    </dgm:pt>
  </dgm:ptLst>
  <dgm:cxnLst>
    <dgm:cxn modelId="{76B2611E-A9F4-4144-A681-F566778CC0A5}" type="presOf" srcId="{752D7735-FCF6-43C0-9FB6-FF7ABE7D40D7}" destId="{03BD3AA0-FE22-4406-9A30-1A2B9955DA57}" srcOrd="0" destOrd="0" presId="urn:microsoft.com/office/officeart/2005/8/layout/process4"/>
    <dgm:cxn modelId="{353F14C5-ABA2-4EAF-9CBE-589E11DB4E8E}" srcId="{047ABE8A-5182-4A3C-A042-73CB1033BCB9}" destId="{752D7735-FCF6-43C0-9FB6-FF7ABE7D40D7}" srcOrd="0" destOrd="0" parTransId="{D7CB01D7-5700-4A06-8E6D-6E2B4702B85B}" sibTransId="{94D40E0F-B164-4528-983C-A5799F8D519C}"/>
    <dgm:cxn modelId="{AD03936B-E1E8-4C4D-BB06-ED86A549AD70}" type="presOf" srcId="{6DE022B8-0C99-45DC-AEA4-8BB80EBDC4E6}" destId="{18A79F0D-B5EE-46EA-80AD-4E0FF2BF779E}" srcOrd="0" destOrd="0" presId="urn:microsoft.com/office/officeart/2005/8/layout/process4"/>
    <dgm:cxn modelId="{879D0BCD-6117-4215-B13E-A7CABEC1E220}" type="presOf" srcId="{D1F43B00-52A0-4A02-93CA-75F09B399386}" destId="{E0EF7B1E-73FB-4A98-8EBC-71B63DE133D7}" srcOrd="0" destOrd="0" presId="urn:microsoft.com/office/officeart/2005/8/layout/process4"/>
    <dgm:cxn modelId="{183F2354-F1CD-43E0-852C-A57B0559F84D}" type="presOf" srcId="{047ABE8A-5182-4A3C-A042-73CB1033BCB9}" destId="{F3714E7A-9E53-49E5-B340-D5FD57BE753A}" srcOrd="0" destOrd="0" presId="urn:microsoft.com/office/officeart/2005/8/layout/process4"/>
    <dgm:cxn modelId="{0F335B94-A74C-44B7-B465-90A024F6D8F0}" srcId="{047ABE8A-5182-4A3C-A042-73CB1033BCB9}" destId="{62BBEDD3-EC75-423D-9068-AFF55CE6059A}" srcOrd="3" destOrd="0" parTransId="{10914B4D-4ED6-4854-9F80-0479B44BD454}" sibTransId="{C1F1358E-4E48-4521-A552-CF7F0F870BF9}"/>
    <dgm:cxn modelId="{F4FB7496-08CD-4805-B80B-2CC68DCE4045}" type="presOf" srcId="{62BBEDD3-EC75-423D-9068-AFF55CE6059A}" destId="{C58C69AC-1E52-46A0-AC10-9B0418538F61}" srcOrd="0" destOrd="0" presId="urn:microsoft.com/office/officeart/2005/8/layout/process4"/>
    <dgm:cxn modelId="{E615F28E-9C32-4D0A-87AB-064BFAE2BBC7}" srcId="{047ABE8A-5182-4A3C-A042-73CB1033BCB9}" destId="{6DE022B8-0C99-45DC-AEA4-8BB80EBDC4E6}" srcOrd="2" destOrd="0" parTransId="{448A793A-B610-465F-8E60-314204DEFACD}" sibTransId="{A3AB11B4-C851-4184-82AF-2A1DFD58AFE9}"/>
    <dgm:cxn modelId="{4B699393-5425-4A02-8EDC-8EC0485FF9C8}" srcId="{047ABE8A-5182-4A3C-A042-73CB1033BCB9}" destId="{D1F43B00-52A0-4A02-93CA-75F09B399386}" srcOrd="1" destOrd="0" parTransId="{914AF93E-96AF-4A6E-B90A-6B72CAABA1C7}" sibTransId="{FC8DFB84-12D2-4A89-AAF5-6663EACDBCFF}"/>
    <dgm:cxn modelId="{4563C378-AC2D-4A72-BA86-DFC74D054911}" type="presParOf" srcId="{F3714E7A-9E53-49E5-B340-D5FD57BE753A}" destId="{711AE733-6119-49B4-A054-9A0F5733935F}" srcOrd="0" destOrd="0" presId="urn:microsoft.com/office/officeart/2005/8/layout/process4"/>
    <dgm:cxn modelId="{AAD7616B-6B8E-4181-86AB-1B517EF9192B}" type="presParOf" srcId="{711AE733-6119-49B4-A054-9A0F5733935F}" destId="{C58C69AC-1E52-46A0-AC10-9B0418538F61}" srcOrd="0" destOrd="0" presId="urn:microsoft.com/office/officeart/2005/8/layout/process4"/>
    <dgm:cxn modelId="{E3A2ACEC-E324-4630-8A32-31D538412F32}" type="presParOf" srcId="{F3714E7A-9E53-49E5-B340-D5FD57BE753A}" destId="{B0073B65-6146-46B5-816B-DFF76C724533}" srcOrd="1" destOrd="0" presId="urn:microsoft.com/office/officeart/2005/8/layout/process4"/>
    <dgm:cxn modelId="{C62388F4-A144-406B-8B9C-5D7B49D35D25}" type="presParOf" srcId="{F3714E7A-9E53-49E5-B340-D5FD57BE753A}" destId="{C6D6682D-369D-41AB-B9DE-6C04C1CAAEEE}" srcOrd="2" destOrd="0" presId="urn:microsoft.com/office/officeart/2005/8/layout/process4"/>
    <dgm:cxn modelId="{4C369363-E7E4-4013-BBF8-2B02CCAEF402}" type="presParOf" srcId="{C6D6682D-369D-41AB-B9DE-6C04C1CAAEEE}" destId="{18A79F0D-B5EE-46EA-80AD-4E0FF2BF779E}" srcOrd="0" destOrd="0" presId="urn:microsoft.com/office/officeart/2005/8/layout/process4"/>
    <dgm:cxn modelId="{0D962F31-22F0-4D97-AC05-2E7D9C42C9CF}" type="presParOf" srcId="{F3714E7A-9E53-49E5-B340-D5FD57BE753A}" destId="{AD07D987-D07B-4D43-A9EF-61B32C317A12}" srcOrd="3" destOrd="0" presId="urn:microsoft.com/office/officeart/2005/8/layout/process4"/>
    <dgm:cxn modelId="{171B4E7D-DBB3-4945-8E9D-EF8A91823AE7}" type="presParOf" srcId="{F3714E7A-9E53-49E5-B340-D5FD57BE753A}" destId="{8F086BB6-05BD-4513-BF31-F3D5816B62C5}" srcOrd="4" destOrd="0" presId="urn:microsoft.com/office/officeart/2005/8/layout/process4"/>
    <dgm:cxn modelId="{7DCD2983-ADF9-4910-88FE-8DE236840BAE}" type="presParOf" srcId="{8F086BB6-05BD-4513-BF31-F3D5816B62C5}" destId="{E0EF7B1E-73FB-4A98-8EBC-71B63DE133D7}" srcOrd="0" destOrd="0" presId="urn:microsoft.com/office/officeart/2005/8/layout/process4"/>
    <dgm:cxn modelId="{268AC88E-D3B4-4CCE-B82B-B75E3701F380}" type="presParOf" srcId="{F3714E7A-9E53-49E5-B340-D5FD57BE753A}" destId="{F79FB2D9-2E35-4B61-9244-060F7CD5A91F}" srcOrd="5" destOrd="0" presId="urn:microsoft.com/office/officeart/2005/8/layout/process4"/>
    <dgm:cxn modelId="{DBF76C45-9D79-4389-92E2-65317CA0B88F}" type="presParOf" srcId="{F3714E7A-9E53-49E5-B340-D5FD57BE753A}" destId="{CE861620-1F9B-427F-ABFE-1EFAF0C7B8E5}" srcOrd="6" destOrd="0" presId="urn:microsoft.com/office/officeart/2005/8/layout/process4"/>
    <dgm:cxn modelId="{7818A4C4-0331-4C97-893C-A682A0F40E80}" type="presParOf" srcId="{CE861620-1F9B-427F-ABFE-1EFAF0C7B8E5}" destId="{03BD3AA0-FE22-4406-9A30-1A2B9955DA5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B8BD19-DD2D-4C3F-8D15-1DFC74D76555}" type="doc">
      <dgm:prSet loTypeId="urn:microsoft.com/office/officeart/2005/8/layout/hList7" loCatId="relationship" qsTypeId="urn:microsoft.com/office/officeart/2005/8/quickstyle/simple1" qsCatId="simple" csTypeId="urn:microsoft.com/office/officeart/2005/8/colors/colorful3" csCatId="colorful" phldr="1"/>
      <dgm:spPr/>
    </dgm:pt>
    <dgm:pt modelId="{0F7F3007-9845-4D42-8EBD-D6E534D98C04}">
      <dgm:prSet phldrT="[Text]"/>
      <dgm:spPr/>
      <dgm:t>
        <a:bodyPr/>
        <a:lstStyle/>
        <a:p>
          <a:r>
            <a:rPr lang="en-US" dirty="0"/>
            <a:t>Preliminary presentation, circuit design</a:t>
          </a:r>
        </a:p>
      </dgm:t>
    </dgm:pt>
    <dgm:pt modelId="{4DFC438E-FC75-47E4-9514-A011D067EBD5}" type="parTrans" cxnId="{75FFFC96-8650-430A-9CF7-FF326F5B5367}">
      <dgm:prSet/>
      <dgm:spPr/>
    </dgm:pt>
    <dgm:pt modelId="{CA41AF7B-14D6-420B-9BBA-051077C71F2F}" type="sibTrans" cxnId="{75FFFC96-8650-430A-9CF7-FF326F5B5367}">
      <dgm:prSet/>
      <dgm:spPr/>
    </dgm:pt>
    <dgm:pt modelId="{055C2402-ACA6-4262-B675-D090A7F7CCF1}">
      <dgm:prSet phldrT="[Text]"/>
      <dgm:spPr/>
      <dgm:t>
        <a:bodyPr/>
        <a:lstStyle/>
        <a:p>
          <a:r>
            <a:rPr lang="en-US"/>
            <a:t>V&amp;V presentation, circuit design, website management</a:t>
          </a:r>
          <a:endParaRPr lang="en-US" dirty="0"/>
        </a:p>
      </dgm:t>
    </dgm:pt>
    <dgm:pt modelId="{B4142961-E997-4140-B6E2-3F95D27B1332}" type="parTrans" cxnId="{6EC1AA2B-1BFB-4DB4-8A5F-5463375E4796}">
      <dgm:prSet/>
      <dgm:spPr/>
    </dgm:pt>
    <dgm:pt modelId="{3C280E88-2AD1-4F7B-9CF1-95229009F85D}" type="sibTrans" cxnId="{6EC1AA2B-1BFB-4DB4-8A5F-5463375E4796}">
      <dgm:prSet/>
      <dgm:spPr/>
    </dgm:pt>
    <dgm:pt modelId="{B35076FD-D290-4E48-A6AC-9FD6FC95A634}">
      <dgm:prSet phldrT="[Text]"/>
      <dgm:spPr/>
      <dgm:t>
        <a:bodyPr/>
        <a:lstStyle/>
        <a:p>
          <a:r>
            <a:rPr lang="en-US"/>
            <a:t>Progress presentation, algorithm development</a:t>
          </a:r>
          <a:endParaRPr lang="en-US" dirty="0"/>
        </a:p>
      </dgm:t>
    </dgm:pt>
    <dgm:pt modelId="{A0E80B91-7D59-4BBA-8FAB-02A17C409C0D}" type="parTrans" cxnId="{3238CE8B-0844-430E-A265-31D6B07C0EC1}">
      <dgm:prSet/>
      <dgm:spPr/>
    </dgm:pt>
    <dgm:pt modelId="{DCF12835-3603-410D-89CC-539B429190CA}" type="sibTrans" cxnId="{3238CE8B-0844-430E-A265-31D6B07C0EC1}">
      <dgm:prSet/>
      <dgm:spPr/>
    </dgm:pt>
    <dgm:pt modelId="{E033E3B0-1BCE-43C8-B02B-DFB44124111D}" type="pres">
      <dgm:prSet presAssocID="{53B8BD19-DD2D-4C3F-8D15-1DFC74D76555}" presName="Name0" presStyleCnt="0">
        <dgm:presLayoutVars>
          <dgm:dir/>
          <dgm:resizeHandles val="exact"/>
        </dgm:presLayoutVars>
      </dgm:prSet>
      <dgm:spPr/>
    </dgm:pt>
    <dgm:pt modelId="{B7AA589C-019E-45B4-A25F-9EDD530A8037}" type="pres">
      <dgm:prSet presAssocID="{53B8BD19-DD2D-4C3F-8D15-1DFC74D76555}" presName="fgShape" presStyleLbl="fgShp" presStyleIdx="0" presStyleCnt="1"/>
      <dgm:spPr/>
    </dgm:pt>
    <dgm:pt modelId="{4E4701C4-5CCF-4941-A5BA-B2F8245BB2FA}" type="pres">
      <dgm:prSet presAssocID="{53B8BD19-DD2D-4C3F-8D15-1DFC74D76555}" presName="linComp" presStyleCnt="0"/>
      <dgm:spPr/>
    </dgm:pt>
    <dgm:pt modelId="{F8EE5400-80E2-4AC1-8CAD-F3FB8CD9341D}" type="pres">
      <dgm:prSet presAssocID="{0F7F3007-9845-4D42-8EBD-D6E534D98C04}" presName="compNode" presStyleCnt="0"/>
      <dgm:spPr/>
    </dgm:pt>
    <dgm:pt modelId="{B5AFF242-2ABD-42BF-A75D-FCA748A73CF6}" type="pres">
      <dgm:prSet presAssocID="{0F7F3007-9845-4D42-8EBD-D6E534D98C04}" presName="bkgdShape" presStyleLbl="node1" presStyleIdx="0" presStyleCnt="3"/>
      <dgm:spPr/>
    </dgm:pt>
    <dgm:pt modelId="{85726A99-CDEF-4A92-94FE-75961CC02105}" type="pres">
      <dgm:prSet presAssocID="{0F7F3007-9845-4D42-8EBD-D6E534D98C04}" presName="nodeTx" presStyleLbl="node1" presStyleIdx="0" presStyleCnt="3">
        <dgm:presLayoutVars>
          <dgm:bulletEnabled val="1"/>
        </dgm:presLayoutVars>
      </dgm:prSet>
      <dgm:spPr/>
    </dgm:pt>
    <dgm:pt modelId="{DBFF31EE-4740-4355-948F-237BC6AAA7F3}" type="pres">
      <dgm:prSet presAssocID="{0F7F3007-9845-4D42-8EBD-D6E534D98C04}" presName="invisiNode" presStyleLbl="node1" presStyleIdx="0" presStyleCnt="3"/>
      <dgm:spPr/>
    </dgm:pt>
    <dgm:pt modelId="{AB32660E-BBEB-4B3E-A6D5-FD7863787023}" type="pres">
      <dgm:prSet presAssocID="{0F7F3007-9845-4D42-8EBD-D6E534D98C0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12760C01-F036-4367-8EDA-6472D0F70DF8}" type="pres">
      <dgm:prSet presAssocID="{CA41AF7B-14D6-420B-9BBA-051077C71F2F}" presName="sibTrans" presStyleLbl="sibTrans2D1" presStyleIdx="0" presStyleCnt="0"/>
      <dgm:spPr/>
    </dgm:pt>
    <dgm:pt modelId="{56C75B77-9FBA-44F3-975E-400BF82BD6F1}" type="pres">
      <dgm:prSet presAssocID="{B35076FD-D290-4E48-A6AC-9FD6FC95A634}" presName="compNode" presStyleCnt="0"/>
      <dgm:spPr/>
    </dgm:pt>
    <dgm:pt modelId="{A83D2027-C29C-4CA9-9984-4A9AC00DE6EB}" type="pres">
      <dgm:prSet presAssocID="{B35076FD-D290-4E48-A6AC-9FD6FC95A634}" presName="bkgdShape" presStyleLbl="node1" presStyleIdx="1" presStyleCnt="3"/>
      <dgm:spPr/>
    </dgm:pt>
    <dgm:pt modelId="{38055ED2-5B76-4425-BC6A-37DDEC3286FB}" type="pres">
      <dgm:prSet presAssocID="{B35076FD-D290-4E48-A6AC-9FD6FC95A634}" presName="nodeTx" presStyleLbl="node1" presStyleIdx="1" presStyleCnt="3">
        <dgm:presLayoutVars>
          <dgm:bulletEnabled val="1"/>
        </dgm:presLayoutVars>
      </dgm:prSet>
      <dgm:spPr/>
    </dgm:pt>
    <dgm:pt modelId="{0FAEDE91-CE64-43E6-BAAC-12B4F475DA94}" type="pres">
      <dgm:prSet presAssocID="{B35076FD-D290-4E48-A6AC-9FD6FC95A634}" presName="invisiNode" presStyleLbl="node1" presStyleIdx="1" presStyleCnt="3"/>
      <dgm:spPr/>
    </dgm:pt>
    <dgm:pt modelId="{0E41572A-2A08-41BA-80FB-23A35F15BEB2}" type="pres">
      <dgm:prSet presAssocID="{B35076FD-D290-4E48-A6AC-9FD6FC95A63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D41A3E59-FD07-47C3-A609-4369607F3031}" type="pres">
      <dgm:prSet presAssocID="{DCF12835-3603-410D-89CC-539B429190CA}" presName="sibTrans" presStyleLbl="sibTrans2D1" presStyleIdx="0" presStyleCnt="0"/>
      <dgm:spPr/>
    </dgm:pt>
    <dgm:pt modelId="{EBA87F4F-9CC4-44B0-BE49-29459C456620}" type="pres">
      <dgm:prSet presAssocID="{055C2402-ACA6-4262-B675-D090A7F7CCF1}" presName="compNode" presStyleCnt="0"/>
      <dgm:spPr/>
    </dgm:pt>
    <dgm:pt modelId="{0CAE2E46-80A6-42A1-B901-04977BE7E682}" type="pres">
      <dgm:prSet presAssocID="{055C2402-ACA6-4262-B675-D090A7F7CCF1}" presName="bkgdShape" presStyleLbl="node1" presStyleIdx="2" presStyleCnt="3"/>
      <dgm:spPr/>
    </dgm:pt>
    <dgm:pt modelId="{EA1629CC-EE66-484F-8F2C-5B316C91BA07}" type="pres">
      <dgm:prSet presAssocID="{055C2402-ACA6-4262-B675-D090A7F7CCF1}" presName="nodeTx" presStyleLbl="node1" presStyleIdx="2" presStyleCnt="3">
        <dgm:presLayoutVars>
          <dgm:bulletEnabled val="1"/>
        </dgm:presLayoutVars>
      </dgm:prSet>
      <dgm:spPr/>
    </dgm:pt>
    <dgm:pt modelId="{FF1F8333-AE96-4C53-B637-49E32F5570E2}" type="pres">
      <dgm:prSet presAssocID="{055C2402-ACA6-4262-B675-D090A7F7CCF1}" presName="invisiNode" presStyleLbl="node1" presStyleIdx="2" presStyleCnt="3"/>
      <dgm:spPr/>
    </dgm:pt>
    <dgm:pt modelId="{60BFAF5E-006B-400F-8325-F6E9BB0A3059}" type="pres">
      <dgm:prSet presAssocID="{055C2402-ACA6-4262-B675-D090A7F7CCF1}"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Lst>
  <dgm:cxnLst>
    <dgm:cxn modelId="{C967D87B-7BA2-4028-8FD5-9CC5BFB22298}" type="presOf" srcId="{B35076FD-D290-4E48-A6AC-9FD6FC95A634}" destId="{38055ED2-5B76-4425-BC6A-37DDEC3286FB}" srcOrd="1" destOrd="0" presId="urn:microsoft.com/office/officeart/2005/8/layout/hList7"/>
    <dgm:cxn modelId="{2EA0E469-F281-49F0-9C99-C0CDB3C6D56A}" type="presOf" srcId="{0F7F3007-9845-4D42-8EBD-D6E534D98C04}" destId="{85726A99-CDEF-4A92-94FE-75961CC02105}" srcOrd="1" destOrd="0" presId="urn:microsoft.com/office/officeart/2005/8/layout/hList7"/>
    <dgm:cxn modelId="{D632849C-B90D-4989-BCAB-CF71765713A7}" type="presOf" srcId="{B35076FD-D290-4E48-A6AC-9FD6FC95A634}" destId="{A83D2027-C29C-4CA9-9984-4A9AC00DE6EB}" srcOrd="0" destOrd="0" presId="urn:microsoft.com/office/officeart/2005/8/layout/hList7"/>
    <dgm:cxn modelId="{1598B543-5E8C-4AA2-8182-2FBDC6817FD0}" type="presOf" srcId="{055C2402-ACA6-4262-B675-D090A7F7CCF1}" destId="{EA1629CC-EE66-484F-8F2C-5B316C91BA07}" srcOrd="1" destOrd="0" presId="urn:microsoft.com/office/officeart/2005/8/layout/hList7"/>
    <dgm:cxn modelId="{D9EFCB81-08FA-4774-B6CE-1A1050DACE46}" type="presOf" srcId="{53B8BD19-DD2D-4C3F-8D15-1DFC74D76555}" destId="{E033E3B0-1BCE-43C8-B02B-DFB44124111D}" srcOrd="0" destOrd="0" presId="urn:microsoft.com/office/officeart/2005/8/layout/hList7"/>
    <dgm:cxn modelId="{8E6F831E-0222-4D1D-87A9-B656FE114DED}" type="presOf" srcId="{CA41AF7B-14D6-420B-9BBA-051077C71F2F}" destId="{12760C01-F036-4367-8EDA-6472D0F70DF8}" srcOrd="0" destOrd="0" presId="urn:microsoft.com/office/officeart/2005/8/layout/hList7"/>
    <dgm:cxn modelId="{3238CE8B-0844-430E-A265-31D6B07C0EC1}" srcId="{53B8BD19-DD2D-4C3F-8D15-1DFC74D76555}" destId="{B35076FD-D290-4E48-A6AC-9FD6FC95A634}" srcOrd="1" destOrd="0" parTransId="{A0E80B91-7D59-4BBA-8FAB-02A17C409C0D}" sibTransId="{DCF12835-3603-410D-89CC-539B429190CA}"/>
    <dgm:cxn modelId="{6A5BD74E-CF26-4631-831C-A7856CBD0576}" type="presOf" srcId="{DCF12835-3603-410D-89CC-539B429190CA}" destId="{D41A3E59-FD07-47C3-A609-4369607F3031}" srcOrd="0" destOrd="0" presId="urn:microsoft.com/office/officeart/2005/8/layout/hList7"/>
    <dgm:cxn modelId="{6EC1AA2B-1BFB-4DB4-8A5F-5463375E4796}" srcId="{53B8BD19-DD2D-4C3F-8D15-1DFC74D76555}" destId="{055C2402-ACA6-4262-B675-D090A7F7CCF1}" srcOrd="2" destOrd="0" parTransId="{B4142961-E997-4140-B6E2-3F95D27B1332}" sibTransId="{3C280E88-2AD1-4F7B-9CF1-95229009F85D}"/>
    <dgm:cxn modelId="{75FFFC96-8650-430A-9CF7-FF326F5B5367}" srcId="{53B8BD19-DD2D-4C3F-8D15-1DFC74D76555}" destId="{0F7F3007-9845-4D42-8EBD-D6E534D98C04}" srcOrd="0" destOrd="0" parTransId="{4DFC438E-FC75-47E4-9514-A011D067EBD5}" sibTransId="{CA41AF7B-14D6-420B-9BBA-051077C71F2F}"/>
    <dgm:cxn modelId="{C8052487-BCBE-471E-989B-54A44B68EF03}" type="presOf" srcId="{0F7F3007-9845-4D42-8EBD-D6E534D98C04}" destId="{B5AFF242-2ABD-42BF-A75D-FCA748A73CF6}" srcOrd="0" destOrd="0" presId="urn:microsoft.com/office/officeart/2005/8/layout/hList7"/>
    <dgm:cxn modelId="{63AC8CD2-B39C-4D6D-B9F2-4FA0C9692065}" type="presOf" srcId="{055C2402-ACA6-4262-B675-D090A7F7CCF1}" destId="{0CAE2E46-80A6-42A1-B901-04977BE7E682}" srcOrd="0" destOrd="0" presId="urn:microsoft.com/office/officeart/2005/8/layout/hList7"/>
    <dgm:cxn modelId="{619BD12C-F90E-402C-B05C-EA0E3722F75D}" type="presParOf" srcId="{E033E3B0-1BCE-43C8-B02B-DFB44124111D}" destId="{B7AA589C-019E-45B4-A25F-9EDD530A8037}" srcOrd="0" destOrd="0" presId="urn:microsoft.com/office/officeart/2005/8/layout/hList7"/>
    <dgm:cxn modelId="{758CE69F-AD17-405B-8035-D5BFDB5EBDD0}" type="presParOf" srcId="{E033E3B0-1BCE-43C8-B02B-DFB44124111D}" destId="{4E4701C4-5CCF-4941-A5BA-B2F8245BB2FA}" srcOrd="1" destOrd="0" presId="urn:microsoft.com/office/officeart/2005/8/layout/hList7"/>
    <dgm:cxn modelId="{CA381E06-9906-4BD2-B432-CEB1FD856DCA}" type="presParOf" srcId="{4E4701C4-5CCF-4941-A5BA-B2F8245BB2FA}" destId="{F8EE5400-80E2-4AC1-8CAD-F3FB8CD9341D}" srcOrd="0" destOrd="0" presId="urn:microsoft.com/office/officeart/2005/8/layout/hList7"/>
    <dgm:cxn modelId="{35650299-DEB1-4E3D-B8AB-47886540E58B}" type="presParOf" srcId="{F8EE5400-80E2-4AC1-8CAD-F3FB8CD9341D}" destId="{B5AFF242-2ABD-42BF-A75D-FCA748A73CF6}" srcOrd="0" destOrd="0" presId="urn:microsoft.com/office/officeart/2005/8/layout/hList7"/>
    <dgm:cxn modelId="{D2D45A87-2D29-4061-A65D-6CDBAEDBD766}" type="presParOf" srcId="{F8EE5400-80E2-4AC1-8CAD-F3FB8CD9341D}" destId="{85726A99-CDEF-4A92-94FE-75961CC02105}" srcOrd="1" destOrd="0" presId="urn:microsoft.com/office/officeart/2005/8/layout/hList7"/>
    <dgm:cxn modelId="{126DA415-8541-45DA-858C-127F12CEF1D0}" type="presParOf" srcId="{F8EE5400-80E2-4AC1-8CAD-F3FB8CD9341D}" destId="{DBFF31EE-4740-4355-948F-237BC6AAA7F3}" srcOrd="2" destOrd="0" presId="urn:microsoft.com/office/officeart/2005/8/layout/hList7"/>
    <dgm:cxn modelId="{893B0D08-C0CF-4608-8758-C616C0FB700C}" type="presParOf" srcId="{F8EE5400-80E2-4AC1-8CAD-F3FB8CD9341D}" destId="{AB32660E-BBEB-4B3E-A6D5-FD7863787023}" srcOrd="3" destOrd="0" presId="urn:microsoft.com/office/officeart/2005/8/layout/hList7"/>
    <dgm:cxn modelId="{B3B800EE-443E-4434-8B38-489437BC59EF}" type="presParOf" srcId="{4E4701C4-5CCF-4941-A5BA-B2F8245BB2FA}" destId="{12760C01-F036-4367-8EDA-6472D0F70DF8}" srcOrd="1" destOrd="0" presId="urn:microsoft.com/office/officeart/2005/8/layout/hList7"/>
    <dgm:cxn modelId="{A1E3DA7D-914A-4FED-BFEC-A9848F65114D}" type="presParOf" srcId="{4E4701C4-5CCF-4941-A5BA-B2F8245BB2FA}" destId="{56C75B77-9FBA-44F3-975E-400BF82BD6F1}" srcOrd="2" destOrd="0" presId="urn:microsoft.com/office/officeart/2005/8/layout/hList7"/>
    <dgm:cxn modelId="{BFDCFE49-DD87-41EF-BA89-7130E140E500}" type="presParOf" srcId="{56C75B77-9FBA-44F3-975E-400BF82BD6F1}" destId="{A83D2027-C29C-4CA9-9984-4A9AC00DE6EB}" srcOrd="0" destOrd="0" presId="urn:microsoft.com/office/officeart/2005/8/layout/hList7"/>
    <dgm:cxn modelId="{7671EF00-4C55-4E9D-A9C4-7809E9560CA3}" type="presParOf" srcId="{56C75B77-9FBA-44F3-975E-400BF82BD6F1}" destId="{38055ED2-5B76-4425-BC6A-37DDEC3286FB}" srcOrd="1" destOrd="0" presId="urn:microsoft.com/office/officeart/2005/8/layout/hList7"/>
    <dgm:cxn modelId="{665D9E5C-C573-4DC9-A803-7ACD8537AEB3}" type="presParOf" srcId="{56C75B77-9FBA-44F3-975E-400BF82BD6F1}" destId="{0FAEDE91-CE64-43E6-BAAC-12B4F475DA94}" srcOrd="2" destOrd="0" presId="urn:microsoft.com/office/officeart/2005/8/layout/hList7"/>
    <dgm:cxn modelId="{C070C4AB-BAF0-4AC9-A229-FA495D898FBA}" type="presParOf" srcId="{56C75B77-9FBA-44F3-975E-400BF82BD6F1}" destId="{0E41572A-2A08-41BA-80FB-23A35F15BEB2}" srcOrd="3" destOrd="0" presId="urn:microsoft.com/office/officeart/2005/8/layout/hList7"/>
    <dgm:cxn modelId="{3924CC1A-14AE-47D3-B918-B86061C75155}" type="presParOf" srcId="{4E4701C4-5CCF-4941-A5BA-B2F8245BB2FA}" destId="{D41A3E59-FD07-47C3-A609-4369607F3031}" srcOrd="3" destOrd="0" presId="urn:microsoft.com/office/officeart/2005/8/layout/hList7"/>
    <dgm:cxn modelId="{287B385B-B8C1-4C2B-B733-7A5C88588EBF}" type="presParOf" srcId="{4E4701C4-5CCF-4941-A5BA-B2F8245BB2FA}" destId="{EBA87F4F-9CC4-44B0-BE49-29459C456620}" srcOrd="4" destOrd="0" presId="urn:microsoft.com/office/officeart/2005/8/layout/hList7"/>
    <dgm:cxn modelId="{1133BA2D-95D2-4C82-A2FA-19E617261B59}" type="presParOf" srcId="{EBA87F4F-9CC4-44B0-BE49-29459C456620}" destId="{0CAE2E46-80A6-42A1-B901-04977BE7E682}" srcOrd="0" destOrd="0" presId="urn:microsoft.com/office/officeart/2005/8/layout/hList7"/>
    <dgm:cxn modelId="{E885D8DA-D379-4F38-9208-2A0E854E4783}" type="presParOf" srcId="{EBA87F4F-9CC4-44B0-BE49-29459C456620}" destId="{EA1629CC-EE66-484F-8F2C-5B316C91BA07}" srcOrd="1" destOrd="0" presId="urn:microsoft.com/office/officeart/2005/8/layout/hList7"/>
    <dgm:cxn modelId="{239AB675-6095-4B13-94D1-09AFF47952F7}" type="presParOf" srcId="{EBA87F4F-9CC4-44B0-BE49-29459C456620}" destId="{FF1F8333-AE96-4C53-B637-49E32F5570E2}" srcOrd="2" destOrd="0" presId="urn:microsoft.com/office/officeart/2005/8/layout/hList7"/>
    <dgm:cxn modelId="{8EDE11B2-B82D-4421-A5F3-B0C0A05E0A84}" type="presParOf" srcId="{EBA87F4F-9CC4-44B0-BE49-29459C456620}" destId="{60BFAF5E-006B-400F-8325-F6E9BB0A305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D3EFC8-EC0D-4A66-9A4D-84C505C2F866}" type="doc">
      <dgm:prSet loTypeId="urn:microsoft.com/office/officeart/2005/8/layout/radial3" loCatId="relationship" qsTypeId="urn:microsoft.com/office/officeart/2005/8/quickstyle/simple4" qsCatId="simple" csTypeId="urn:microsoft.com/office/officeart/2005/8/colors/colorful2" csCatId="colorful" phldr="1"/>
      <dgm:spPr/>
      <dgm:t>
        <a:bodyPr/>
        <a:lstStyle/>
        <a:p>
          <a:endParaRPr lang="en-US"/>
        </a:p>
      </dgm:t>
    </dgm:pt>
    <dgm:pt modelId="{806FEBBA-7005-4D4F-A311-3931A22B2DBB}">
      <dgm:prSet phldrT="[Text]"/>
      <dgm:spPr/>
      <dgm:t>
        <a:bodyPr/>
        <a:lstStyle/>
        <a:p>
          <a:r>
            <a:rPr lang="en-US" dirty="0"/>
            <a:t>Skin irritation and adhesiveness to skin</a:t>
          </a:r>
        </a:p>
      </dgm:t>
    </dgm:pt>
    <dgm:pt modelId="{FDC40C33-3433-4799-8851-7D6700206B1F}" type="parTrans" cxnId="{9214C18E-D26F-4416-931F-0F9A590194E8}">
      <dgm:prSet/>
      <dgm:spPr/>
      <dgm:t>
        <a:bodyPr/>
        <a:lstStyle/>
        <a:p>
          <a:endParaRPr lang="en-US"/>
        </a:p>
      </dgm:t>
    </dgm:pt>
    <dgm:pt modelId="{2E8E3553-546B-42A2-AC4A-8C44B94AE204}" type="sibTrans" cxnId="{9214C18E-D26F-4416-931F-0F9A590194E8}">
      <dgm:prSet/>
      <dgm:spPr/>
      <dgm:t>
        <a:bodyPr/>
        <a:lstStyle/>
        <a:p>
          <a:endParaRPr lang="en-US"/>
        </a:p>
      </dgm:t>
    </dgm:pt>
    <dgm:pt modelId="{D2CAC155-15E8-40A2-9AE1-1A08589BF4E6}">
      <dgm:prSet phldrT="[Text]"/>
      <dgm:spPr/>
      <dgm:t>
        <a:bodyPr/>
        <a:lstStyle/>
        <a:p>
          <a:r>
            <a:rPr lang="en-US" dirty="0"/>
            <a:t>Skin preparation</a:t>
          </a:r>
        </a:p>
      </dgm:t>
    </dgm:pt>
    <dgm:pt modelId="{2657C520-1713-4187-9D4D-B8C5294A00A4}" type="parTrans" cxnId="{8B7411C9-9E38-4955-A8D4-3CD29E3224A9}">
      <dgm:prSet/>
      <dgm:spPr/>
      <dgm:t>
        <a:bodyPr/>
        <a:lstStyle/>
        <a:p>
          <a:endParaRPr lang="en-US"/>
        </a:p>
      </dgm:t>
    </dgm:pt>
    <dgm:pt modelId="{234978C5-6F2D-474D-98CD-2AFD2AE2D64D}" type="sibTrans" cxnId="{8B7411C9-9E38-4955-A8D4-3CD29E3224A9}">
      <dgm:prSet/>
      <dgm:spPr/>
      <dgm:t>
        <a:bodyPr/>
        <a:lstStyle/>
        <a:p>
          <a:endParaRPr lang="en-US"/>
        </a:p>
      </dgm:t>
    </dgm:pt>
    <dgm:pt modelId="{9781AEE8-C08C-4AAC-9A51-92259C63480E}">
      <dgm:prSet phldrT="[Text]"/>
      <dgm:spPr/>
      <dgm:t>
        <a:bodyPr/>
        <a:lstStyle/>
        <a:p>
          <a:r>
            <a:rPr lang="en-US" dirty="0"/>
            <a:t>Band-aid lattice</a:t>
          </a:r>
        </a:p>
      </dgm:t>
    </dgm:pt>
    <dgm:pt modelId="{F6283DB0-B355-450C-A3D8-C30D47BAC854}" type="parTrans" cxnId="{EB0CE54B-D19A-4AF0-9A64-3E65863909EF}">
      <dgm:prSet/>
      <dgm:spPr/>
      <dgm:t>
        <a:bodyPr/>
        <a:lstStyle/>
        <a:p>
          <a:endParaRPr lang="en-US"/>
        </a:p>
      </dgm:t>
    </dgm:pt>
    <dgm:pt modelId="{E03DD79B-924D-456D-98A6-060702BC2B9B}" type="sibTrans" cxnId="{EB0CE54B-D19A-4AF0-9A64-3E65863909EF}">
      <dgm:prSet/>
      <dgm:spPr/>
      <dgm:t>
        <a:bodyPr/>
        <a:lstStyle/>
        <a:p>
          <a:endParaRPr lang="en-US"/>
        </a:p>
      </dgm:t>
    </dgm:pt>
    <dgm:pt modelId="{D6E791C1-57A3-443C-B58D-37C4DB072AE5}">
      <dgm:prSet phldrT="[Text]"/>
      <dgm:spPr/>
      <dgm:t>
        <a:bodyPr/>
        <a:lstStyle/>
        <a:p>
          <a:r>
            <a:rPr lang="en-US" dirty="0"/>
            <a:t>Hydrocolloid dressing</a:t>
          </a:r>
        </a:p>
      </dgm:t>
    </dgm:pt>
    <dgm:pt modelId="{6135BA13-83CB-4418-B19D-AA1F472406DC}" type="parTrans" cxnId="{A2628CB2-AA72-44DD-A713-BAF81FC5C752}">
      <dgm:prSet/>
      <dgm:spPr/>
      <dgm:t>
        <a:bodyPr/>
        <a:lstStyle/>
        <a:p>
          <a:endParaRPr lang="en-US"/>
        </a:p>
      </dgm:t>
    </dgm:pt>
    <dgm:pt modelId="{2E63F9D7-ACA7-4EC0-93AA-BDF0DFFD7EDE}" type="sibTrans" cxnId="{A2628CB2-AA72-44DD-A713-BAF81FC5C752}">
      <dgm:prSet/>
      <dgm:spPr/>
      <dgm:t>
        <a:bodyPr/>
        <a:lstStyle/>
        <a:p>
          <a:endParaRPr lang="en-US"/>
        </a:p>
      </dgm:t>
    </dgm:pt>
    <dgm:pt modelId="{900AE506-2F9F-4ECA-9A03-8583CF92F2C2}">
      <dgm:prSet phldrT="[Text]"/>
      <dgm:spPr/>
      <dgm:t>
        <a:bodyPr/>
        <a:lstStyle/>
        <a:p>
          <a:r>
            <a:rPr lang="en-US" dirty="0"/>
            <a:t>Electrode mesh</a:t>
          </a:r>
        </a:p>
      </dgm:t>
    </dgm:pt>
    <dgm:pt modelId="{0AF5FD68-A36B-4643-B33C-05C68D4FBA09}" type="parTrans" cxnId="{82F25F72-0781-4961-959A-C888814248AB}">
      <dgm:prSet/>
      <dgm:spPr/>
      <dgm:t>
        <a:bodyPr/>
        <a:lstStyle/>
        <a:p>
          <a:endParaRPr lang="en-US"/>
        </a:p>
      </dgm:t>
    </dgm:pt>
    <dgm:pt modelId="{567FE9EA-4AE5-4AEE-B06F-867C1F57F4FF}" type="sibTrans" cxnId="{82F25F72-0781-4961-959A-C888814248AB}">
      <dgm:prSet/>
      <dgm:spPr/>
      <dgm:t>
        <a:bodyPr/>
        <a:lstStyle/>
        <a:p>
          <a:endParaRPr lang="en-US"/>
        </a:p>
      </dgm:t>
    </dgm:pt>
    <dgm:pt modelId="{0AB0B6DD-7908-44C4-A62A-D8F5AD76EF9F}">
      <dgm:prSet phldrT="[Text]"/>
      <dgm:spPr/>
      <dgm:t>
        <a:bodyPr/>
        <a:lstStyle/>
        <a:p>
          <a:r>
            <a:rPr lang="en-US" dirty="0"/>
            <a:t>Lattice may fall apart</a:t>
          </a:r>
        </a:p>
      </dgm:t>
    </dgm:pt>
    <dgm:pt modelId="{6594F3D0-F178-4988-AA22-5ACD94401740}" type="parTrans" cxnId="{9B50819D-8D54-4EB2-8F50-1C200DE8C79C}">
      <dgm:prSet/>
      <dgm:spPr/>
      <dgm:t>
        <a:bodyPr/>
        <a:lstStyle/>
        <a:p>
          <a:endParaRPr lang="en-US"/>
        </a:p>
      </dgm:t>
    </dgm:pt>
    <dgm:pt modelId="{4130FB9F-1861-40BA-B712-D7D5AF108395}" type="sibTrans" cxnId="{9B50819D-8D54-4EB2-8F50-1C200DE8C79C}">
      <dgm:prSet/>
      <dgm:spPr/>
      <dgm:t>
        <a:bodyPr/>
        <a:lstStyle/>
        <a:p>
          <a:endParaRPr lang="en-US"/>
        </a:p>
      </dgm:t>
    </dgm:pt>
    <dgm:pt modelId="{65167CDC-41DF-4559-942B-6904F93B7D3D}">
      <dgm:prSet phldrT="[Text]"/>
      <dgm:spPr/>
      <dgm:t>
        <a:bodyPr/>
        <a:lstStyle/>
        <a:p>
          <a:r>
            <a:rPr lang="en-US" dirty="0"/>
            <a:t>Electrodes do not adhere together</a:t>
          </a:r>
        </a:p>
      </dgm:t>
    </dgm:pt>
    <dgm:pt modelId="{2E7EA2A1-6F42-4155-9384-86111098E073}" type="parTrans" cxnId="{8A80E13A-49B7-4AD7-B07B-F118AD6EF06E}">
      <dgm:prSet/>
      <dgm:spPr/>
      <dgm:t>
        <a:bodyPr/>
        <a:lstStyle/>
        <a:p>
          <a:endParaRPr lang="en-US"/>
        </a:p>
      </dgm:t>
    </dgm:pt>
    <dgm:pt modelId="{69453877-8ED1-44EE-9E13-EF6C3FE3DB76}" type="sibTrans" cxnId="{8A80E13A-49B7-4AD7-B07B-F118AD6EF06E}">
      <dgm:prSet/>
      <dgm:spPr/>
      <dgm:t>
        <a:bodyPr/>
        <a:lstStyle/>
        <a:p>
          <a:endParaRPr lang="en-US"/>
        </a:p>
      </dgm:t>
    </dgm:pt>
    <dgm:pt modelId="{E0551CE4-CFD3-46A9-9284-1B29895DBA95}" type="pres">
      <dgm:prSet presAssocID="{B0D3EFC8-EC0D-4A66-9A4D-84C505C2F866}" presName="composite" presStyleCnt="0">
        <dgm:presLayoutVars>
          <dgm:chMax val="1"/>
          <dgm:dir/>
          <dgm:resizeHandles val="exact"/>
        </dgm:presLayoutVars>
      </dgm:prSet>
      <dgm:spPr/>
    </dgm:pt>
    <dgm:pt modelId="{C3C34ADD-F55E-4FF7-860E-2D9167B56A49}" type="pres">
      <dgm:prSet presAssocID="{B0D3EFC8-EC0D-4A66-9A4D-84C505C2F866}" presName="radial" presStyleCnt="0">
        <dgm:presLayoutVars>
          <dgm:animLvl val="ctr"/>
        </dgm:presLayoutVars>
      </dgm:prSet>
      <dgm:spPr/>
    </dgm:pt>
    <dgm:pt modelId="{9D9797D4-E8B3-4B71-BCCD-BABE2D36AC0F}" type="pres">
      <dgm:prSet presAssocID="{806FEBBA-7005-4D4F-A311-3931A22B2DBB}" presName="centerShape" presStyleLbl="vennNode1" presStyleIdx="0" presStyleCnt="4"/>
      <dgm:spPr/>
    </dgm:pt>
    <dgm:pt modelId="{C4586D21-25F7-4753-9E92-8763F3FDD63B}" type="pres">
      <dgm:prSet presAssocID="{9781AEE8-C08C-4AAC-9A51-92259C63480E}" presName="node" presStyleLbl="vennNode1" presStyleIdx="1" presStyleCnt="4">
        <dgm:presLayoutVars>
          <dgm:bulletEnabled val="1"/>
        </dgm:presLayoutVars>
      </dgm:prSet>
      <dgm:spPr/>
    </dgm:pt>
    <dgm:pt modelId="{48F96831-B3D8-4F1E-8A0F-0DAA0371FF9A}" type="pres">
      <dgm:prSet presAssocID="{D6E791C1-57A3-443C-B58D-37C4DB072AE5}" presName="node" presStyleLbl="vennNode1" presStyleIdx="2" presStyleCnt="4">
        <dgm:presLayoutVars>
          <dgm:bulletEnabled val="1"/>
        </dgm:presLayoutVars>
      </dgm:prSet>
      <dgm:spPr/>
    </dgm:pt>
    <dgm:pt modelId="{FC1B3801-905A-4D32-87E2-C5172D814451}" type="pres">
      <dgm:prSet presAssocID="{900AE506-2F9F-4ECA-9A03-8583CF92F2C2}" presName="node" presStyleLbl="vennNode1" presStyleIdx="3" presStyleCnt="4">
        <dgm:presLayoutVars>
          <dgm:bulletEnabled val="1"/>
        </dgm:presLayoutVars>
      </dgm:prSet>
      <dgm:spPr/>
    </dgm:pt>
  </dgm:ptLst>
  <dgm:cxnLst>
    <dgm:cxn modelId="{BB588E4D-948A-4043-AF8A-1AF2F20296A1}" type="presOf" srcId="{B0D3EFC8-EC0D-4A66-9A4D-84C505C2F866}" destId="{E0551CE4-CFD3-46A9-9284-1B29895DBA95}" srcOrd="0" destOrd="0" presId="urn:microsoft.com/office/officeart/2005/8/layout/radial3"/>
    <dgm:cxn modelId="{9B50819D-8D54-4EB2-8F50-1C200DE8C79C}" srcId="{9781AEE8-C08C-4AAC-9A51-92259C63480E}" destId="{0AB0B6DD-7908-44C4-A62A-D8F5AD76EF9F}" srcOrd="0" destOrd="0" parTransId="{6594F3D0-F178-4988-AA22-5ACD94401740}" sibTransId="{4130FB9F-1861-40BA-B712-D7D5AF108395}"/>
    <dgm:cxn modelId="{2D42990F-C2FE-4D58-B265-ED1CC97E3B80}" type="presOf" srcId="{0AB0B6DD-7908-44C4-A62A-D8F5AD76EF9F}" destId="{C4586D21-25F7-4753-9E92-8763F3FDD63B}" srcOrd="0" destOrd="1" presId="urn:microsoft.com/office/officeart/2005/8/layout/radial3"/>
    <dgm:cxn modelId="{E498EDFC-2DE6-437B-A1F1-E15BB1ABF5A9}" type="presOf" srcId="{900AE506-2F9F-4ECA-9A03-8583CF92F2C2}" destId="{FC1B3801-905A-4D32-87E2-C5172D814451}" srcOrd="0" destOrd="0" presId="urn:microsoft.com/office/officeart/2005/8/layout/radial3"/>
    <dgm:cxn modelId="{F1652232-2E17-42AF-B12F-924F780A6017}" type="presOf" srcId="{D6E791C1-57A3-443C-B58D-37C4DB072AE5}" destId="{48F96831-B3D8-4F1E-8A0F-0DAA0371FF9A}" srcOrd="0" destOrd="0" presId="urn:microsoft.com/office/officeart/2005/8/layout/radial3"/>
    <dgm:cxn modelId="{A2628CB2-AA72-44DD-A713-BAF81FC5C752}" srcId="{806FEBBA-7005-4D4F-A311-3931A22B2DBB}" destId="{D6E791C1-57A3-443C-B58D-37C4DB072AE5}" srcOrd="1" destOrd="0" parTransId="{6135BA13-83CB-4418-B19D-AA1F472406DC}" sibTransId="{2E63F9D7-ACA7-4EC0-93AA-BDF0DFFD7EDE}"/>
    <dgm:cxn modelId="{490A1CED-5005-456D-9B69-F67A8880F40A}" type="presOf" srcId="{65167CDC-41DF-4559-942B-6904F93B7D3D}" destId="{FC1B3801-905A-4D32-87E2-C5172D814451}" srcOrd="0" destOrd="1" presId="urn:microsoft.com/office/officeart/2005/8/layout/radial3"/>
    <dgm:cxn modelId="{BC601877-5BED-4F62-BD25-C5141C308731}" type="presOf" srcId="{806FEBBA-7005-4D4F-A311-3931A22B2DBB}" destId="{9D9797D4-E8B3-4B71-BCCD-BABE2D36AC0F}" srcOrd="0" destOrd="0" presId="urn:microsoft.com/office/officeart/2005/8/layout/radial3"/>
    <dgm:cxn modelId="{2792FCEA-1F13-48BF-87CF-678FB13459D2}" type="presOf" srcId="{9781AEE8-C08C-4AAC-9A51-92259C63480E}" destId="{C4586D21-25F7-4753-9E92-8763F3FDD63B}" srcOrd="0" destOrd="0" presId="urn:microsoft.com/office/officeart/2005/8/layout/radial3"/>
    <dgm:cxn modelId="{EB0CE54B-D19A-4AF0-9A64-3E65863909EF}" srcId="{806FEBBA-7005-4D4F-A311-3931A22B2DBB}" destId="{9781AEE8-C08C-4AAC-9A51-92259C63480E}" srcOrd="0" destOrd="0" parTransId="{F6283DB0-B355-450C-A3D8-C30D47BAC854}" sibTransId="{E03DD79B-924D-456D-98A6-060702BC2B9B}"/>
    <dgm:cxn modelId="{9214C18E-D26F-4416-931F-0F9A590194E8}" srcId="{B0D3EFC8-EC0D-4A66-9A4D-84C505C2F866}" destId="{806FEBBA-7005-4D4F-A311-3931A22B2DBB}" srcOrd="0" destOrd="0" parTransId="{FDC40C33-3433-4799-8851-7D6700206B1F}" sibTransId="{2E8E3553-546B-42A2-AC4A-8C44B94AE204}"/>
    <dgm:cxn modelId="{FA5A06FA-CC08-47AA-89A6-E9038FAFBC60}" type="presOf" srcId="{D2CAC155-15E8-40A2-9AE1-1A08589BF4E6}" destId="{48F96831-B3D8-4F1E-8A0F-0DAA0371FF9A}" srcOrd="0" destOrd="1" presId="urn:microsoft.com/office/officeart/2005/8/layout/radial3"/>
    <dgm:cxn modelId="{8A80E13A-49B7-4AD7-B07B-F118AD6EF06E}" srcId="{900AE506-2F9F-4ECA-9A03-8583CF92F2C2}" destId="{65167CDC-41DF-4559-942B-6904F93B7D3D}" srcOrd="0" destOrd="0" parTransId="{2E7EA2A1-6F42-4155-9384-86111098E073}" sibTransId="{69453877-8ED1-44EE-9E13-EF6C3FE3DB76}"/>
    <dgm:cxn modelId="{82F25F72-0781-4961-959A-C888814248AB}" srcId="{806FEBBA-7005-4D4F-A311-3931A22B2DBB}" destId="{900AE506-2F9F-4ECA-9A03-8583CF92F2C2}" srcOrd="2" destOrd="0" parTransId="{0AF5FD68-A36B-4643-B33C-05C68D4FBA09}" sibTransId="{567FE9EA-4AE5-4AEE-B06F-867C1F57F4FF}"/>
    <dgm:cxn modelId="{8B7411C9-9E38-4955-A8D4-3CD29E3224A9}" srcId="{D6E791C1-57A3-443C-B58D-37C4DB072AE5}" destId="{D2CAC155-15E8-40A2-9AE1-1A08589BF4E6}" srcOrd="0" destOrd="0" parTransId="{2657C520-1713-4187-9D4D-B8C5294A00A4}" sibTransId="{234978C5-6F2D-474D-98CD-2AFD2AE2D64D}"/>
    <dgm:cxn modelId="{72FA3DA9-21F2-4665-B5F6-0804403AC601}" type="presParOf" srcId="{E0551CE4-CFD3-46A9-9284-1B29895DBA95}" destId="{C3C34ADD-F55E-4FF7-860E-2D9167B56A49}" srcOrd="0" destOrd="0" presId="urn:microsoft.com/office/officeart/2005/8/layout/radial3"/>
    <dgm:cxn modelId="{F4C544C4-791F-4214-A92D-FBBECB19CE2A}" type="presParOf" srcId="{C3C34ADD-F55E-4FF7-860E-2D9167B56A49}" destId="{9D9797D4-E8B3-4B71-BCCD-BABE2D36AC0F}" srcOrd="0" destOrd="0" presId="urn:microsoft.com/office/officeart/2005/8/layout/radial3"/>
    <dgm:cxn modelId="{A8F65DCC-1E98-42EF-9A2F-1B1425A477E6}" type="presParOf" srcId="{C3C34ADD-F55E-4FF7-860E-2D9167B56A49}" destId="{C4586D21-25F7-4753-9E92-8763F3FDD63B}" srcOrd="1" destOrd="0" presId="urn:microsoft.com/office/officeart/2005/8/layout/radial3"/>
    <dgm:cxn modelId="{3B5B4A53-0C62-40FD-AFAF-49F3939F76DC}" type="presParOf" srcId="{C3C34ADD-F55E-4FF7-860E-2D9167B56A49}" destId="{48F96831-B3D8-4F1E-8A0F-0DAA0371FF9A}" srcOrd="2" destOrd="0" presId="urn:microsoft.com/office/officeart/2005/8/layout/radial3"/>
    <dgm:cxn modelId="{61DF8775-7B2A-4C0F-9EBD-A3AC703298B0}" type="presParOf" srcId="{C3C34ADD-F55E-4FF7-860E-2D9167B56A49}" destId="{FC1B3801-905A-4D32-87E2-C5172D814451}"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C69AC-1E52-46A0-AC10-9B0418538F61}">
      <dsp:nvSpPr>
        <dsp:cNvPr id="0" name=""/>
        <dsp:cNvSpPr/>
      </dsp:nvSpPr>
      <dsp:spPr>
        <a:xfrm>
          <a:off x="0" y="3569039"/>
          <a:ext cx="10515600" cy="7808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Final presentation and poster</a:t>
          </a:r>
          <a:endParaRPr lang="en-US" sz="2700" kern="1200" dirty="0"/>
        </a:p>
      </dsp:txBody>
      <dsp:txXfrm>
        <a:off x="0" y="3569039"/>
        <a:ext cx="10515600" cy="780818"/>
      </dsp:txXfrm>
    </dsp:sp>
    <dsp:sp modelId="{18A79F0D-B5EE-46EA-80AD-4E0FF2BF779E}">
      <dsp:nvSpPr>
        <dsp:cNvPr id="0" name=""/>
        <dsp:cNvSpPr/>
      </dsp:nvSpPr>
      <dsp:spPr>
        <a:xfrm rot="10800000">
          <a:off x="0" y="2379853"/>
          <a:ext cx="10515600" cy="1200899"/>
        </a:xfrm>
        <a:prstGeom prst="upArrowCallou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Design Safe analysis</a:t>
          </a:r>
        </a:p>
      </dsp:txBody>
      <dsp:txXfrm rot="10800000">
        <a:off x="0" y="2379853"/>
        <a:ext cx="10515600" cy="780308"/>
      </dsp:txXfrm>
    </dsp:sp>
    <dsp:sp modelId="{E0EF7B1E-73FB-4A98-8EBC-71B63DE133D7}">
      <dsp:nvSpPr>
        <dsp:cNvPr id="0" name=""/>
        <dsp:cNvSpPr/>
      </dsp:nvSpPr>
      <dsp:spPr>
        <a:xfrm rot="10800000">
          <a:off x="0" y="1190666"/>
          <a:ext cx="10515600" cy="1200899"/>
        </a:xfrm>
        <a:prstGeom prst="upArrowCallou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Follow V&amp;V plan and test prototype</a:t>
          </a:r>
        </a:p>
      </dsp:txBody>
      <dsp:txXfrm rot="10800000">
        <a:off x="0" y="1190666"/>
        <a:ext cx="10515600" cy="780308"/>
      </dsp:txXfrm>
    </dsp:sp>
    <dsp:sp modelId="{03BD3AA0-FE22-4406-9A30-1A2B9955DA57}">
      <dsp:nvSpPr>
        <dsp:cNvPr id="0" name=""/>
        <dsp:cNvSpPr/>
      </dsp:nvSpPr>
      <dsp:spPr>
        <a:xfrm rot="10800000">
          <a:off x="0" y="1479"/>
          <a:ext cx="10515600" cy="1200899"/>
        </a:xfrm>
        <a:prstGeom prst="upArrowCallou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Continue developing prototype</a:t>
          </a:r>
        </a:p>
      </dsp:txBody>
      <dsp:txXfrm rot="10800000">
        <a:off x="0" y="1479"/>
        <a:ext cx="10515600" cy="780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FF242-2ABD-42BF-A75D-FCA748A73CF6}">
      <dsp:nvSpPr>
        <dsp:cNvPr id="0" name=""/>
        <dsp:cNvSpPr/>
      </dsp:nvSpPr>
      <dsp:spPr>
        <a:xfrm>
          <a:off x="2207" y="0"/>
          <a:ext cx="3435027" cy="43513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Preliminary presentation, circuit design</a:t>
          </a:r>
        </a:p>
      </dsp:txBody>
      <dsp:txXfrm>
        <a:off x="2207" y="1740535"/>
        <a:ext cx="3435027" cy="1740535"/>
      </dsp:txXfrm>
    </dsp:sp>
    <dsp:sp modelId="{AB32660E-BBEB-4B3E-A6D5-FD7863787023}">
      <dsp:nvSpPr>
        <dsp:cNvPr id="0" name=""/>
        <dsp:cNvSpPr/>
      </dsp:nvSpPr>
      <dsp:spPr>
        <a:xfrm>
          <a:off x="995223" y="261080"/>
          <a:ext cx="1448995" cy="14489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3D2027-C29C-4CA9-9984-4A9AC00DE6EB}">
      <dsp:nvSpPr>
        <dsp:cNvPr id="0" name=""/>
        <dsp:cNvSpPr/>
      </dsp:nvSpPr>
      <dsp:spPr>
        <a:xfrm>
          <a:off x="3540286" y="0"/>
          <a:ext cx="3435027" cy="4351338"/>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Progress presentation, algorithm development</a:t>
          </a:r>
          <a:endParaRPr lang="en-US" sz="2600" kern="1200" dirty="0"/>
        </a:p>
      </dsp:txBody>
      <dsp:txXfrm>
        <a:off x="3540286" y="1740535"/>
        <a:ext cx="3435027" cy="1740535"/>
      </dsp:txXfrm>
    </dsp:sp>
    <dsp:sp modelId="{0E41572A-2A08-41BA-80FB-23A35F15BEB2}">
      <dsp:nvSpPr>
        <dsp:cNvPr id="0" name=""/>
        <dsp:cNvSpPr/>
      </dsp:nvSpPr>
      <dsp:spPr>
        <a:xfrm>
          <a:off x="4533302" y="261080"/>
          <a:ext cx="1448995" cy="144899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AE2E46-80A6-42A1-B901-04977BE7E682}">
      <dsp:nvSpPr>
        <dsp:cNvPr id="0" name=""/>
        <dsp:cNvSpPr/>
      </dsp:nvSpPr>
      <dsp:spPr>
        <a:xfrm>
          <a:off x="7078364" y="0"/>
          <a:ext cx="3435027" cy="4351338"/>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V&amp;V presentation, circuit design, website management</a:t>
          </a:r>
          <a:endParaRPr lang="en-US" sz="2600" kern="1200" dirty="0"/>
        </a:p>
      </dsp:txBody>
      <dsp:txXfrm>
        <a:off x="7078364" y="1740535"/>
        <a:ext cx="3435027" cy="1740535"/>
      </dsp:txXfrm>
    </dsp:sp>
    <dsp:sp modelId="{60BFAF5E-006B-400F-8325-F6E9BB0A3059}">
      <dsp:nvSpPr>
        <dsp:cNvPr id="0" name=""/>
        <dsp:cNvSpPr/>
      </dsp:nvSpPr>
      <dsp:spPr>
        <a:xfrm>
          <a:off x="8071380" y="261080"/>
          <a:ext cx="1448995" cy="144899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AA589C-019E-45B4-A25F-9EDD530A8037}">
      <dsp:nvSpPr>
        <dsp:cNvPr id="0" name=""/>
        <dsp:cNvSpPr/>
      </dsp:nvSpPr>
      <dsp:spPr>
        <a:xfrm>
          <a:off x="420623" y="3481070"/>
          <a:ext cx="9674352" cy="652700"/>
        </a:xfrm>
        <a:prstGeom prst="leftRight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797D4-E8B3-4B71-BCCD-BABE2D36AC0F}">
      <dsp:nvSpPr>
        <dsp:cNvPr id="0" name=""/>
        <dsp:cNvSpPr/>
      </dsp:nvSpPr>
      <dsp:spPr>
        <a:xfrm>
          <a:off x="4441493" y="1577203"/>
          <a:ext cx="3309012" cy="3309012"/>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Skin irritation and adhesiveness to skin</a:t>
          </a:r>
        </a:p>
      </dsp:txBody>
      <dsp:txXfrm>
        <a:off x="4926087" y="2061797"/>
        <a:ext cx="2339824" cy="2339824"/>
      </dsp:txXfrm>
    </dsp:sp>
    <dsp:sp modelId="{C4586D21-25F7-4753-9E92-8763F3FDD63B}">
      <dsp:nvSpPr>
        <dsp:cNvPr id="0" name=""/>
        <dsp:cNvSpPr/>
      </dsp:nvSpPr>
      <dsp:spPr>
        <a:xfrm>
          <a:off x="5268746" y="251635"/>
          <a:ext cx="1654506" cy="1654506"/>
        </a:xfrm>
        <a:prstGeom prst="ellipse">
          <a:avLst/>
        </a:prstGeom>
        <a:gradFill rotWithShape="0">
          <a:gsLst>
            <a:gs pos="0">
              <a:schemeClr val="accent2">
                <a:alpha val="50000"/>
                <a:hueOff val="-485121"/>
                <a:satOff val="-27976"/>
                <a:lumOff val="2876"/>
                <a:alphaOff val="0"/>
                <a:satMod val="103000"/>
                <a:lumMod val="102000"/>
                <a:tint val="94000"/>
              </a:schemeClr>
            </a:gs>
            <a:gs pos="50000">
              <a:schemeClr val="accent2">
                <a:alpha val="50000"/>
                <a:hueOff val="-485121"/>
                <a:satOff val="-27976"/>
                <a:lumOff val="2876"/>
                <a:alphaOff val="0"/>
                <a:satMod val="110000"/>
                <a:lumMod val="100000"/>
                <a:shade val="100000"/>
              </a:schemeClr>
            </a:gs>
            <a:gs pos="100000">
              <a:schemeClr val="accent2">
                <a:alpha val="50000"/>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35000"/>
            </a:spcAft>
            <a:buNone/>
          </a:pPr>
          <a:r>
            <a:rPr lang="en-US" sz="1700" kern="1200" dirty="0"/>
            <a:t>Band-aid lattice</a:t>
          </a:r>
        </a:p>
        <a:p>
          <a:pPr marL="114300" lvl="1" indent="-114300" algn="l" defTabSz="577850">
            <a:lnSpc>
              <a:spcPct val="90000"/>
            </a:lnSpc>
            <a:spcBef>
              <a:spcPct val="0"/>
            </a:spcBef>
            <a:spcAft>
              <a:spcPct val="15000"/>
            </a:spcAft>
            <a:buChar char="•"/>
          </a:pPr>
          <a:r>
            <a:rPr lang="en-US" sz="1300" kern="1200" dirty="0"/>
            <a:t>Lattice may fall apart</a:t>
          </a:r>
        </a:p>
      </dsp:txBody>
      <dsp:txXfrm>
        <a:off x="5511043" y="493932"/>
        <a:ext cx="1169912" cy="1169912"/>
      </dsp:txXfrm>
    </dsp:sp>
    <dsp:sp modelId="{48F96831-B3D8-4F1E-8A0F-0DAA0371FF9A}">
      <dsp:nvSpPr>
        <dsp:cNvPr id="0" name=""/>
        <dsp:cNvSpPr/>
      </dsp:nvSpPr>
      <dsp:spPr>
        <a:xfrm>
          <a:off x="7133145" y="3480867"/>
          <a:ext cx="1654506" cy="1654506"/>
        </a:xfrm>
        <a:prstGeom prst="ellipse">
          <a:avLst/>
        </a:prstGeom>
        <a:gradFill rotWithShape="0">
          <a:gsLst>
            <a:gs pos="0">
              <a:schemeClr val="accent2">
                <a:alpha val="50000"/>
                <a:hueOff val="-970242"/>
                <a:satOff val="-55952"/>
                <a:lumOff val="5752"/>
                <a:alphaOff val="0"/>
                <a:satMod val="103000"/>
                <a:lumMod val="102000"/>
                <a:tint val="94000"/>
              </a:schemeClr>
            </a:gs>
            <a:gs pos="50000">
              <a:schemeClr val="accent2">
                <a:alpha val="50000"/>
                <a:hueOff val="-970242"/>
                <a:satOff val="-55952"/>
                <a:lumOff val="5752"/>
                <a:alphaOff val="0"/>
                <a:satMod val="110000"/>
                <a:lumMod val="100000"/>
                <a:shade val="100000"/>
              </a:schemeClr>
            </a:gs>
            <a:gs pos="100000">
              <a:schemeClr val="accent2">
                <a:alpha val="50000"/>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35000"/>
            </a:spcAft>
            <a:buNone/>
          </a:pPr>
          <a:r>
            <a:rPr lang="en-US" sz="1700" kern="1200" dirty="0"/>
            <a:t>Hydrocolloid dressing</a:t>
          </a:r>
        </a:p>
        <a:p>
          <a:pPr marL="114300" lvl="1" indent="-114300" algn="l" defTabSz="577850">
            <a:lnSpc>
              <a:spcPct val="90000"/>
            </a:lnSpc>
            <a:spcBef>
              <a:spcPct val="0"/>
            </a:spcBef>
            <a:spcAft>
              <a:spcPct val="15000"/>
            </a:spcAft>
            <a:buChar char="•"/>
          </a:pPr>
          <a:r>
            <a:rPr lang="en-US" sz="1300" kern="1200" dirty="0"/>
            <a:t>Skin preparation</a:t>
          </a:r>
        </a:p>
      </dsp:txBody>
      <dsp:txXfrm>
        <a:off x="7375442" y="3723164"/>
        <a:ext cx="1169912" cy="1169912"/>
      </dsp:txXfrm>
    </dsp:sp>
    <dsp:sp modelId="{FC1B3801-905A-4D32-87E2-C5172D814451}">
      <dsp:nvSpPr>
        <dsp:cNvPr id="0" name=""/>
        <dsp:cNvSpPr/>
      </dsp:nvSpPr>
      <dsp:spPr>
        <a:xfrm>
          <a:off x="3404348" y="3480867"/>
          <a:ext cx="1654506" cy="1654506"/>
        </a:xfrm>
        <a:prstGeom prst="ellipse">
          <a:avLst/>
        </a:prstGeom>
        <a:gradFill rotWithShape="0">
          <a:gsLst>
            <a:gs pos="0">
              <a:schemeClr val="accent2">
                <a:alpha val="50000"/>
                <a:hueOff val="-1455363"/>
                <a:satOff val="-83928"/>
                <a:lumOff val="8628"/>
                <a:alphaOff val="0"/>
                <a:satMod val="103000"/>
                <a:lumMod val="102000"/>
                <a:tint val="94000"/>
              </a:schemeClr>
            </a:gs>
            <a:gs pos="50000">
              <a:schemeClr val="accent2">
                <a:alpha val="50000"/>
                <a:hueOff val="-1455363"/>
                <a:satOff val="-83928"/>
                <a:lumOff val="8628"/>
                <a:alphaOff val="0"/>
                <a:satMod val="110000"/>
                <a:lumMod val="100000"/>
                <a:shade val="100000"/>
              </a:schemeClr>
            </a:gs>
            <a:gs pos="100000">
              <a:schemeClr val="accent2">
                <a:alpha val="50000"/>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35000"/>
            </a:spcAft>
            <a:buNone/>
          </a:pPr>
          <a:r>
            <a:rPr lang="en-US" sz="1700" kern="1200" dirty="0"/>
            <a:t>Electrode mesh</a:t>
          </a:r>
        </a:p>
        <a:p>
          <a:pPr marL="114300" lvl="1" indent="-114300" algn="l" defTabSz="577850">
            <a:lnSpc>
              <a:spcPct val="90000"/>
            </a:lnSpc>
            <a:spcBef>
              <a:spcPct val="0"/>
            </a:spcBef>
            <a:spcAft>
              <a:spcPct val="15000"/>
            </a:spcAft>
            <a:buChar char="•"/>
          </a:pPr>
          <a:r>
            <a:rPr lang="en-US" sz="1300" kern="1200" dirty="0"/>
            <a:t>Electrodes do not adhere together</a:t>
          </a:r>
        </a:p>
      </dsp:txBody>
      <dsp:txXfrm>
        <a:off x="3646645" y="3723164"/>
        <a:ext cx="1169912" cy="11699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C522E-A1FE-4116-8B8E-C846066EDF0D}" type="datetimeFigureOut">
              <a:rPr lang="en-US" smtClean="0"/>
              <a:t>3/6/2017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64575-E428-485C-A55E-9737DF42225C}" type="slidenum">
              <a:rPr lang="en-US" smtClean="0"/>
              <a:t>‹#›</a:t>
            </a:fld>
            <a:endParaRPr lang="en-US"/>
          </a:p>
        </p:txBody>
      </p:sp>
    </p:spTree>
    <p:extLst>
      <p:ext uri="{BB962C8B-B14F-4D97-AF65-F5344CB8AC3E}">
        <p14:creationId xmlns:p14="http://schemas.microsoft.com/office/powerpoint/2010/main" val="2216556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project need and scope remain the same. Our project need arises from the fact that there are no current satisfactory fetal heart rate monitoring techniques for pregnancies with more than one fetus. As of now, one </a:t>
            </a:r>
            <a:r>
              <a:rPr lang="en-US" dirty="0" err="1"/>
              <a:t>doppler</a:t>
            </a:r>
            <a:r>
              <a:rPr lang="en-US" dirty="0"/>
              <a:t> ultrasound transducer is required for each fetus, which is a hassle for both health professionals and patients. As such our project scope is defined as developing a hardware and software solution that determines fetal heart rate without the need for constant healthcare provider care required for current methods.</a:t>
            </a:r>
          </a:p>
        </p:txBody>
      </p:sp>
      <p:sp>
        <p:nvSpPr>
          <p:cNvPr id="4" name="Slide Number Placeholder 3"/>
          <p:cNvSpPr>
            <a:spLocks noGrp="1"/>
          </p:cNvSpPr>
          <p:nvPr>
            <p:ph type="sldNum" sz="quarter" idx="10"/>
          </p:nvPr>
        </p:nvSpPr>
        <p:spPr/>
        <p:txBody>
          <a:bodyPr/>
          <a:lstStyle/>
          <a:p>
            <a:fld id="{5EB64575-E428-485C-A55E-9737DF42225C}" type="slidenum">
              <a:rPr lang="en-US" smtClean="0"/>
              <a:t>3</a:t>
            </a:fld>
            <a:endParaRPr lang="en-US"/>
          </a:p>
        </p:txBody>
      </p:sp>
    </p:spTree>
    <p:extLst>
      <p:ext uri="{BB962C8B-B14F-4D97-AF65-F5344CB8AC3E}">
        <p14:creationId xmlns:p14="http://schemas.microsoft.com/office/powerpoint/2010/main" val="113565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a:t>
            </a:r>
            <a:r>
              <a:rPr lang="en-US" baseline="0" dirty="0"/>
              <a:t> significant change is our output specification which says that the fetal heart rate will be outputted every 5 seconds.</a:t>
            </a:r>
            <a:endParaRPr lang="en-US" dirty="0"/>
          </a:p>
          <a:p>
            <a:endParaRPr lang="en-US" dirty="0"/>
          </a:p>
        </p:txBody>
      </p:sp>
      <p:sp>
        <p:nvSpPr>
          <p:cNvPr id="4" name="Slide Number Placeholder 3"/>
          <p:cNvSpPr>
            <a:spLocks noGrp="1"/>
          </p:cNvSpPr>
          <p:nvPr>
            <p:ph type="sldNum" sz="quarter" idx="10"/>
          </p:nvPr>
        </p:nvSpPr>
        <p:spPr/>
        <p:txBody>
          <a:bodyPr/>
          <a:lstStyle/>
          <a:p>
            <a:fld id="{5EB64575-E428-485C-A55E-9737DF42225C}" type="slidenum">
              <a:rPr lang="en-US" smtClean="0"/>
              <a:t>4</a:t>
            </a:fld>
            <a:endParaRPr lang="en-US"/>
          </a:p>
        </p:txBody>
      </p:sp>
    </p:spTree>
    <p:extLst>
      <p:ext uri="{BB962C8B-B14F-4D97-AF65-F5344CB8AC3E}">
        <p14:creationId xmlns:p14="http://schemas.microsoft.com/office/powerpoint/2010/main" val="173668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track, update </a:t>
            </a:r>
            <a:r>
              <a:rPr lang="en-US" dirty="0" err="1"/>
              <a:t>scinote</a:t>
            </a:r>
            <a:r>
              <a:rPr lang="en-US" dirty="0"/>
              <a:t> and website in between </a:t>
            </a:r>
          </a:p>
        </p:txBody>
      </p:sp>
      <p:sp>
        <p:nvSpPr>
          <p:cNvPr id="4" name="Slide Number Placeholder 3"/>
          <p:cNvSpPr>
            <a:spLocks noGrp="1"/>
          </p:cNvSpPr>
          <p:nvPr>
            <p:ph type="sldNum" sz="quarter" idx="10"/>
          </p:nvPr>
        </p:nvSpPr>
        <p:spPr/>
        <p:txBody>
          <a:bodyPr/>
          <a:lstStyle/>
          <a:p>
            <a:fld id="{5EB64575-E428-485C-A55E-9737DF42225C}" type="slidenum">
              <a:rPr lang="en-US" smtClean="0"/>
              <a:t>5</a:t>
            </a:fld>
            <a:endParaRPr lang="en-US"/>
          </a:p>
        </p:txBody>
      </p:sp>
    </p:spTree>
    <p:extLst>
      <p:ext uri="{BB962C8B-B14F-4D97-AF65-F5344CB8AC3E}">
        <p14:creationId xmlns:p14="http://schemas.microsoft.com/office/powerpoint/2010/main" val="2318625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Fluid as in we share responsibilities so everyone can take put in effort in every part</a:t>
            </a:r>
          </a:p>
        </p:txBody>
      </p:sp>
      <p:sp>
        <p:nvSpPr>
          <p:cNvPr id="4" name="Slide Number Placeholder 3"/>
          <p:cNvSpPr>
            <a:spLocks noGrp="1"/>
          </p:cNvSpPr>
          <p:nvPr>
            <p:ph type="sldNum" sz="quarter" idx="10"/>
          </p:nvPr>
        </p:nvSpPr>
        <p:spPr/>
        <p:txBody>
          <a:bodyPr/>
          <a:lstStyle/>
          <a:p>
            <a:fld id="{5EB64575-E428-485C-A55E-9737DF42225C}" type="slidenum">
              <a:rPr lang="en-US" smtClean="0"/>
              <a:t>6</a:t>
            </a:fld>
            <a:endParaRPr lang="en-US"/>
          </a:p>
        </p:txBody>
      </p:sp>
    </p:spTree>
    <p:extLst>
      <p:ext uri="{BB962C8B-B14F-4D97-AF65-F5344CB8AC3E}">
        <p14:creationId xmlns:p14="http://schemas.microsoft.com/office/powerpoint/2010/main" val="38531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test out our</a:t>
            </a:r>
            <a:r>
              <a:rPr lang="en-US" baseline="0" dirty="0"/>
              <a:t> recording setup to ensure that it can record electrocardiogram data when placed on the abdomen by using it on ourselves. Determining a heart rate every 5 seconds will ensure that our buffer is implemented correctly. Through this, we will test our output design specifications.</a:t>
            </a:r>
            <a:endParaRPr lang="en-US" dirty="0"/>
          </a:p>
          <a:p>
            <a:endParaRPr lang="en-US" dirty="0"/>
          </a:p>
        </p:txBody>
      </p:sp>
      <p:sp>
        <p:nvSpPr>
          <p:cNvPr id="4" name="Slide Number Placeholder 3"/>
          <p:cNvSpPr>
            <a:spLocks noGrp="1"/>
          </p:cNvSpPr>
          <p:nvPr>
            <p:ph type="sldNum" sz="quarter" idx="10"/>
          </p:nvPr>
        </p:nvSpPr>
        <p:spPr/>
        <p:txBody>
          <a:bodyPr/>
          <a:lstStyle/>
          <a:p>
            <a:fld id="{5EB64575-E428-485C-A55E-9737DF42225C}" type="slidenum">
              <a:rPr lang="en-US" smtClean="0"/>
              <a:t>7</a:t>
            </a:fld>
            <a:endParaRPr lang="en-US"/>
          </a:p>
        </p:txBody>
      </p:sp>
    </p:spTree>
    <p:extLst>
      <p:ext uri="{BB962C8B-B14F-4D97-AF65-F5344CB8AC3E}">
        <p14:creationId xmlns:p14="http://schemas.microsoft.com/office/powerpoint/2010/main" val="328788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Test safety, cost, comfort</a:t>
            </a:r>
            <a:r>
              <a:rPr lang="en-US" baseline="0" dirty="0"/>
              <a:t> and lightweight specifications.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test that the above ideas work, we will create a prototype and use the prototypes on our abdomen. We will use the prototypes for 15 minutes, 30 minutes, 1 hour, 5 hours, and 10 hours to see how irritated the skin gets. In addition, we will remove and reattach the prototypes to figure out when the adhesiveness starts to fail, and how irritated the skin gets with applying the prototype.</a:t>
            </a:r>
          </a:p>
          <a:p>
            <a:endParaRPr lang="en-US" dirty="0"/>
          </a:p>
        </p:txBody>
      </p:sp>
      <p:sp>
        <p:nvSpPr>
          <p:cNvPr id="4" name="Slide Number Placeholder 3"/>
          <p:cNvSpPr>
            <a:spLocks noGrp="1"/>
          </p:cNvSpPr>
          <p:nvPr>
            <p:ph type="sldNum" sz="quarter" idx="10"/>
          </p:nvPr>
        </p:nvSpPr>
        <p:spPr/>
        <p:txBody>
          <a:bodyPr/>
          <a:lstStyle/>
          <a:p>
            <a:fld id="{5EB64575-E428-485C-A55E-9737DF42225C}" type="slidenum">
              <a:rPr lang="en-US" smtClean="0"/>
              <a:t>8</a:t>
            </a:fld>
            <a:endParaRPr lang="en-US"/>
          </a:p>
        </p:txBody>
      </p:sp>
    </p:spTree>
    <p:extLst>
      <p:ext uri="{BB962C8B-B14F-4D97-AF65-F5344CB8AC3E}">
        <p14:creationId xmlns:p14="http://schemas.microsoft.com/office/powerpoint/2010/main" val="2531419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video and some images from testing</a:t>
            </a:r>
          </a:p>
          <a:p>
            <a:r>
              <a:rPr lang="en-US" dirty="0"/>
              <a:t>Lattice hard to detach from surface after making; band-aids stick together; area with cotton doesn’t stick</a:t>
            </a:r>
          </a:p>
          <a:p>
            <a:endParaRPr lang="en-US" dirty="0"/>
          </a:p>
        </p:txBody>
      </p:sp>
      <p:sp>
        <p:nvSpPr>
          <p:cNvPr id="4" name="Slide Number Placeholder 3"/>
          <p:cNvSpPr>
            <a:spLocks noGrp="1"/>
          </p:cNvSpPr>
          <p:nvPr>
            <p:ph type="sldNum" sz="quarter" idx="10"/>
          </p:nvPr>
        </p:nvSpPr>
        <p:spPr/>
        <p:txBody>
          <a:bodyPr/>
          <a:lstStyle/>
          <a:p>
            <a:fld id="{5EB64575-E428-485C-A55E-9737DF42225C}" type="slidenum">
              <a:rPr lang="en-US" smtClean="0"/>
              <a:t>9</a:t>
            </a:fld>
            <a:endParaRPr lang="en-US"/>
          </a:p>
        </p:txBody>
      </p:sp>
    </p:spTree>
    <p:extLst>
      <p:ext uri="{BB962C8B-B14F-4D97-AF65-F5344CB8AC3E}">
        <p14:creationId xmlns:p14="http://schemas.microsoft.com/office/powerpoint/2010/main" val="14700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implementation, output, accuracy,</a:t>
            </a:r>
          </a:p>
          <a:p>
            <a:r>
              <a:rPr lang="en-US" dirty="0"/>
              <a:t>Obtained</a:t>
            </a:r>
            <a:r>
              <a:rPr lang="en-US" baseline="0" dirty="0"/>
              <a:t> raw data from </a:t>
            </a:r>
            <a:r>
              <a:rPr lang="en-US" baseline="0" dirty="0" err="1"/>
              <a:t>european</a:t>
            </a:r>
            <a:r>
              <a:rPr lang="en-US" baseline="0" dirty="0"/>
              <a:t> maternal and fetal ECG database. Preprocess the maternal data after the electric filtering. This would remove high frequency noise and the power line frequency noise. Input to our ICA algorithm and postprocess the fetal ECGs before testing heart rate.</a:t>
            </a:r>
          </a:p>
          <a:p>
            <a:r>
              <a:rPr lang="en-US" baseline="0" dirty="0"/>
              <a:t>Since, we only have single fetus data, we need to find a way to test it out on multiple fetus data. To do this, we can combine maternal abdominal data with fetal data from a different patient. Alternatively, we can try to find animal ECG data with multiple fetuses.</a:t>
            </a:r>
            <a:endParaRPr lang="en-US" dirty="0"/>
          </a:p>
          <a:p>
            <a:r>
              <a:rPr lang="en-US" dirty="0"/>
              <a:t>Direct fetal</a:t>
            </a:r>
            <a:r>
              <a:rPr lang="en-US" baseline="0" dirty="0"/>
              <a:t> electrocardiogram data is how we test our accuracy specification. By isolating fetal ECGs, we will also validate that we accomplished our implementation specification. Once we finish this validation, we will have tested all of our specifications.</a:t>
            </a:r>
            <a:endParaRPr lang="en-US" dirty="0"/>
          </a:p>
          <a:p>
            <a:endParaRPr lang="en-US" dirty="0"/>
          </a:p>
        </p:txBody>
      </p:sp>
      <p:sp>
        <p:nvSpPr>
          <p:cNvPr id="4" name="Slide Number Placeholder 3"/>
          <p:cNvSpPr>
            <a:spLocks noGrp="1"/>
          </p:cNvSpPr>
          <p:nvPr>
            <p:ph type="sldNum" sz="quarter" idx="10"/>
          </p:nvPr>
        </p:nvSpPr>
        <p:spPr/>
        <p:txBody>
          <a:bodyPr/>
          <a:lstStyle/>
          <a:p>
            <a:fld id="{5EB64575-E428-485C-A55E-9737DF42225C}" type="slidenum">
              <a:rPr lang="en-US" smtClean="0"/>
              <a:t>10</a:t>
            </a:fld>
            <a:endParaRPr lang="en-US"/>
          </a:p>
        </p:txBody>
      </p:sp>
    </p:spTree>
    <p:extLst>
      <p:ext uri="{BB962C8B-B14F-4D97-AF65-F5344CB8AC3E}">
        <p14:creationId xmlns:p14="http://schemas.microsoft.com/office/powerpoint/2010/main" val="88743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2C8BA6-52C4-49E0-9633-3C0A2452C2E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47A9-395D-4091-8A2D-338414EED469}" type="slidenum">
              <a:rPr lang="en-US" smtClean="0"/>
              <a:t>‹#›</a:t>
            </a:fld>
            <a:endParaRPr lang="en-US"/>
          </a:p>
        </p:txBody>
      </p:sp>
    </p:spTree>
    <p:extLst>
      <p:ext uri="{BB962C8B-B14F-4D97-AF65-F5344CB8AC3E}">
        <p14:creationId xmlns:p14="http://schemas.microsoft.com/office/powerpoint/2010/main" val="2471925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2C8BA6-52C4-49E0-9633-3C0A2452C2E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47A9-395D-4091-8A2D-338414EED469}" type="slidenum">
              <a:rPr lang="en-US" smtClean="0"/>
              <a:t>‹#›</a:t>
            </a:fld>
            <a:endParaRPr lang="en-US"/>
          </a:p>
        </p:txBody>
      </p:sp>
    </p:spTree>
    <p:extLst>
      <p:ext uri="{BB962C8B-B14F-4D97-AF65-F5344CB8AC3E}">
        <p14:creationId xmlns:p14="http://schemas.microsoft.com/office/powerpoint/2010/main" val="138599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2C8BA6-52C4-49E0-9633-3C0A2452C2E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47A9-395D-4091-8A2D-338414EED469}" type="slidenum">
              <a:rPr lang="en-US" smtClean="0"/>
              <a:t>‹#›</a:t>
            </a:fld>
            <a:endParaRPr lang="en-US"/>
          </a:p>
        </p:txBody>
      </p:sp>
    </p:spTree>
    <p:extLst>
      <p:ext uri="{BB962C8B-B14F-4D97-AF65-F5344CB8AC3E}">
        <p14:creationId xmlns:p14="http://schemas.microsoft.com/office/powerpoint/2010/main" val="109636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2C8BA6-52C4-49E0-9633-3C0A2452C2E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47A9-395D-4091-8A2D-338414EED469}" type="slidenum">
              <a:rPr lang="en-US" smtClean="0"/>
              <a:t>‹#›</a:t>
            </a:fld>
            <a:endParaRPr lang="en-US"/>
          </a:p>
        </p:txBody>
      </p:sp>
    </p:spTree>
    <p:extLst>
      <p:ext uri="{BB962C8B-B14F-4D97-AF65-F5344CB8AC3E}">
        <p14:creationId xmlns:p14="http://schemas.microsoft.com/office/powerpoint/2010/main" val="135907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2C8BA6-52C4-49E0-9633-3C0A2452C2E4}"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247A9-395D-4091-8A2D-338414EED469}" type="slidenum">
              <a:rPr lang="en-US" smtClean="0"/>
              <a:t>‹#›</a:t>
            </a:fld>
            <a:endParaRPr lang="en-US"/>
          </a:p>
        </p:txBody>
      </p:sp>
    </p:spTree>
    <p:extLst>
      <p:ext uri="{BB962C8B-B14F-4D97-AF65-F5344CB8AC3E}">
        <p14:creationId xmlns:p14="http://schemas.microsoft.com/office/powerpoint/2010/main" val="2091756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2C8BA6-52C4-49E0-9633-3C0A2452C2E4}"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247A9-395D-4091-8A2D-338414EED469}" type="slidenum">
              <a:rPr lang="en-US" smtClean="0"/>
              <a:t>‹#›</a:t>
            </a:fld>
            <a:endParaRPr lang="en-US"/>
          </a:p>
        </p:txBody>
      </p:sp>
    </p:spTree>
    <p:extLst>
      <p:ext uri="{BB962C8B-B14F-4D97-AF65-F5344CB8AC3E}">
        <p14:creationId xmlns:p14="http://schemas.microsoft.com/office/powerpoint/2010/main" val="1433918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2C8BA6-52C4-49E0-9633-3C0A2452C2E4}" type="datetimeFigureOut">
              <a:rPr lang="en-US" smtClean="0"/>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247A9-395D-4091-8A2D-338414EED469}" type="slidenum">
              <a:rPr lang="en-US" smtClean="0"/>
              <a:t>‹#›</a:t>
            </a:fld>
            <a:endParaRPr lang="en-US"/>
          </a:p>
        </p:txBody>
      </p:sp>
    </p:spTree>
    <p:extLst>
      <p:ext uri="{BB962C8B-B14F-4D97-AF65-F5344CB8AC3E}">
        <p14:creationId xmlns:p14="http://schemas.microsoft.com/office/powerpoint/2010/main" val="25800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2C8BA6-52C4-49E0-9633-3C0A2452C2E4}" type="datetimeFigureOut">
              <a:rPr lang="en-US" smtClean="0"/>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247A9-395D-4091-8A2D-338414EED469}" type="slidenum">
              <a:rPr lang="en-US" smtClean="0"/>
              <a:t>‹#›</a:t>
            </a:fld>
            <a:endParaRPr lang="en-US"/>
          </a:p>
        </p:txBody>
      </p:sp>
    </p:spTree>
    <p:extLst>
      <p:ext uri="{BB962C8B-B14F-4D97-AF65-F5344CB8AC3E}">
        <p14:creationId xmlns:p14="http://schemas.microsoft.com/office/powerpoint/2010/main" val="173701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C8BA6-52C4-49E0-9633-3C0A2452C2E4}" type="datetimeFigureOut">
              <a:rPr lang="en-US" smtClean="0"/>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247A9-395D-4091-8A2D-338414EED469}" type="slidenum">
              <a:rPr lang="en-US" smtClean="0"/>
              <a:t>‹#›</a:t>
            </a:fld>
            <a:endParaRPr lang="en-US"/>
          </a:p>
        </p:txBody>
      </p:sp>
    </p:spTree>
    <p:extLst>
      <p:ext uri="{BB962C8B-B14F-4D97-AF65-F5344CB8AC3E}">
        <p14:creationId xmlns:p14="http://schemas.microsoft.com/office/powerpoint/2010/main" val="2889296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2C8BA6-52C4-49E0-9633-3C0A2452C2E4}"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247A9-395D-4091-8A2D-338414EED469}" type="slidenum">
              <a:rPr lang="en-US" smtClean="0"/>
              <a:t>‹#›</a:t>
            </a:fld>
            <a:endParaRPr lang="en-US"/>
          </a:p>
        </p:txBody>
      </p:sp>
    </p:spTree>
    <p:extLst>
      <p:ext uri="{BB962C8B-B14F-4D97-AF65-F5344CB8AC3E}">
        <p14:creationId xmlns:p14="http://schemas.microsoft.com/office/powerpoint/2010/main" val="1887568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2C8BA6-52C4-49E0-9633-3C0A2452C2E4}"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247A9-395D-4091-8A2D-338414EED469}" type="slidenum">
              <a:rPr lang="en-US" smtClean="0"/>
              <a:t>‹#›</a:t>
            </a:fld>
            <a:endParaRPr lang="en-US"/>
          </a:p>
        </p:txBody>
      </p:sp>
    </p:spTree>
    <p:extLst>
      <p:ext uri="{BB962C8B-B14F-4D97-AF65-F5344CB8AC3E}">
        <p14:creationId xmlns:p14="http://schemas.microsoft.com/office/powerpoint/2010/main" val="337647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C8BA6-52C4-49E0-9633-3C0A2452C2E4}" type="datetimeFigureOut">
              <a:rPr lang="en-US" smtClean="0"/>
              <a:t>3/6/2017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247A9-395D-4091-8A2D-338414EED469}" type="slidenum">
              <a:rPr lang="en-US" smtClean="0"/>
              <a:t>‹#›</a:t>
            </a:fld>
            <a:endParaRPr lang="en-US"/>
          </a:p>
        </p:txBody>
      </p:sp>
    </p:spTree>
    <p:extLst>
      <p:ext uri="{BB962C8B-B14F-4D97-AF65-F5344CB8AC3E}">
        <p14:creationId xmlns:p14="http://schemas.microsoft.com/office/powerpoint/2010/main" val="647584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4015648" cy="6858000"/>
          </a:xfrm>
          <a:solidFill>
            <a:schemeClr val="tx1"/>
          </a:solidFill>
        </p:spPr>
        <p:txBody>
          <a:bodyPr>
            <a:normAutofit/>
          </a:bodyPr>
          <a:lstStyle/>
          <a:p>
            <a:r>
              <a:rPr lang="en-US" sz="3600" b="1" dirty="0">
                <a:solidFill>
                  <a:schemeClr val="bg1"/>
                </a:solidFill>
                <a:latin typeface="Yu Gothic Medium" panose="020B0500000000000000" pitchFamily="34" charset="-128"/>
                <a:ea typeface="Yu Gothic Medium" panose="020B0500000000000000" pitchFamily="34" charset="-128"/>
              </a:rPr>
              <a:t>Fetal </a:t>
            </a:r>
            <a:r>
              <a:rPr lang="en-US" sz="3600" b="1" dirty="0">
                <a:solidFill>
                  <a:srgbClr val="C00000"/>
                </a:solidFill>
                <a:latin typeface="Yu Gothic Medium" panose="020B0500000000000000" pitchFamily="34" charset="-128"/>
                <a:ea typeface="Yu Gothic Medium" panose="020B0500000000000000" pitchFamily="34" charset="-128"/>
              </a:rPr>
              <a:t>Heart</a:t>
            </a:r>
            <a:r>
              <a:rPr lang="en-US" sz="3600" b="1" dirty="0">
                <a:solidFill>
                  <a:schemeClr val="bg1"/>
                </a:solidFill>
                <a:latin typeface="Yu Gothic Medium" panose="020B0500000000000000" pitchFamily="34" charset="-128"/>
                <a:ea typeface="Yu Gothic Medium" panose="020B0500000000000000" pitchFamily="34" charset="-128"/>
              </a:rPr>
              <a:t> Rate Monitor</a:t>
            </a:r>
            <a:br>
              <a:rPr lang="en-US" sz="3600" b="1" dirty="0">
                <a:solidFill>
                  <a:schemeClr val="bg1"/>
                </a:solidFill>
                <a:latin typeface="Yu Gothic Medium" panose="020B0500000000000000" pitchFamily="34" charset="-128"/>
                <a:ea typeface="Yu Gothic Medium" panose="020B0500000000000000" pitchFamily="34" charset="-128"/>
              </a:rPr>
            </a:br>
            <a:br>
              <a:rPr lang="en-US" sz="3000" dirty="0">
                <a:solidFill>
                  <a:schemeClr val="bg1"/>
                </a:solidFill>
                <a:latin typeface="Yu Gothic Medium" panose="020B0500000000000000" pitchFamily="34" charset="-128"/>
                <a:ea typeface="Yu Gothic Medium" panose="020B0500000000000000" pitchFamily="34" charset="-128"/>
              </a:rPr>
            </a:br>
            <a:r>
              <a:rPr lang="en-US" sz="1800" dirty="0">
                <a:solidFill>
                  <a:srgbClr val="AD6300"/>
                </a:solidFill>
                <a:latin typeface="Yu Gothic Medium" panose="020B0500000000000000" pitchFamily="34" charset="-128"/>
                <a:ea typeface="Yu Gothic Medium" panose="020B0500000000000000" pitchFamily="34" charset="-128"/>
              </a:rPr>
              <a:t>V</a:t>
            </a:r>
            <a:r>
              <a:rPr lang="en-US" sz="1800" dirty="0">
                <a:solidFill>
                  <a:schemeClr val="bg1"/>
                </a:solidFill>
                <a:latin typeface="Yu Gothic Medium" panose="020B0500000000000000" pitchFamily="34" charset="-128"/>
                <a:ea typeface="Yu Gothic Medium" panose="020B0500000000000000" pitchFamily="34" charset="-128"/>
              </a:rPr>
              <a:t>&amp;</a:t>
            </a:r>
            <a:r>
              <a:rPr lang="en-US" sz="1800" dirty="0">
                <a:solidFill>
                  <a:srgbClr val="AD6300"/>
                </a:solidFill>
                <a:latin typeface="Yu Gothic Medium" panose="020B0500000000000000" pitchFamily="34" charset="-128"/>
                <a:ea typeface="Yu Gothic Medium" panose="020B0500000000000000" pitchFamily="34" charset="-128"/>
              </a:rPr>
              <a:t>V</a:t>
            </a:r>
            <a:r>
              <a:rPr lang="en-US" sz="1800" dirty="0">
                <a:solidFill>
                  <a:schemeClr val="bg1"/>
                </a:solidFill>
                <a:latin typeface="Yu Gothic Medium" panose="020B0500000000000000" pitchFamily="34" charset="-128"/>
                <a:ea typeface="Yu Gothic Medium" panose="020B0500000000000000" pitchFamily="34" charset="-128"/>
              </a:rPr>
              <a:t> Presentation</a:t>
            </a:r>
            <a:br>
              <a:rPr lang="en-US" sz="1800" dirty="0">
                <a:solidFill>
                  <a:schemeClr val="bg1"/>
                </a:solidFill>
                <a:latin typeface="Yu Gothic Medium" panose="020B0500000000000000" pitchFamily="34" charset="-128"/>
                <a:ea typeface="Yu Gothic Medium" panose="020B0500000000000000" pitchFamily="34" charset="-128"/>
              </a:rPr>
            </a:br>
            <a:br>
              <a:rPr lang="en-US" sz="1800" dirty="0">
                <a:solidFill>
                  <a:schemeClr val="bg1"/>
                </a:solidFill>
                <a:latin typeface="Yu Gothic Medium" panose="020B0500000000000000" pitchFamily="34" charset="-128"/>
                <a:ea typeface="Yu Gothic Medium" panose="020B0500000000000000" pitchFamily="34" charset="-128"/>
              </a:rPr>
            </a:br>
            <a:br>
              <a:rPr lang="en-US" sz="1800" dirty="0">
                <a:solidFill>
                  <a:schemeClr val="bg1"/>
                </a:solidFill>
                <a:latin typeface="Yu Gothic Medium" panose="020B0500000000000000" pitchFamily="34" charset="-128"/>
                <a:ea typeface="Yu Gothic Medium" panose="020B0500000000000000" pitchFamily="34" charset="-128"/>
              </a:rPr>
            </a:br>
            <a:br>
              <a:rPr lang="en-US" sz="1800" dirty="0">
                <a:solidFill>
                  <a:schemeClr val="bg1"/>
                </a:solidFill>
                <a:latin typeface="Yu Gothic Medium" panose="020B0500000000000000" pitchFamily="34" charset="-128"/>
                <a:ea typeface="Yu Gothic Medium" panose="020B0500000000000000" pitchFamily="34" charset="-128"/>
              </a:rPr>
            </a:br>
            <a:br>
              <a:rPr lang="en-US" sz="1800" dirty="0">
                <a:solidFill>
                  <a:schemeClr val="bg1"/>
                </a:solidFill>
                <a:latin typeface="Yu Gothic Medium" panose="020B0500000000000000" pitchFamily="34" charset="-128"/>
                <a:ea typeface="Yu Gothic Medium" panose="020B0500000000000000" pitchFamily="34" charset="-128"/>
              </a:rPr>
            </a:br>
            <a:br>
              <a:rPr lang="en-US" sz="1800" dirty="0">
                <a:solidFill>
                  <a:schemeClr val="bg1"/>
                </a:solidFill>
                <a:latin typeface="Yu Gothic Medium" panose="020B0500000000000000" pitchFamily="34" charset="-128"/>
                <a:ea typeface="Yu Gothic Medium" panose="020B0500000000000000" pitchFamily="34" charset="-128"/>
              </a:rPr>
            </a:br>
            <a:br>
              <a:rPr lang="en-US" sz="1800" dirty="0">
                <a:solidFill>
                  <a:schemeClr val="bg1"/>
                </a:solidFill>
                <a:latin typeface="Yu Gothic Medium" panose="020B0500000000000000" pitchFamily="34" charset="-128"/>
                <a:ea typeface="Yu Gothic Medium" panose="020B0500000000000000" pitchFamily="34" charset="-128"/>
              </a:rPr>
            </a:br>
            <a:br>
              <a:rPr lang="en-US" sz="1800" dirty="0">
                <a:solidFill>
                  <a:schemeClr val="bg1"/>
                </a:solidFill>
                <a:latin typeface="Yu Gothic Medium" panose="020B0500000000000000" pitchFamily="34" charset="-128"/>
                <a:ea typeface="Yu Gothic Medium" panose="020B0500000000000000" pitchFamily="34" charset="-128"/>
              </a:rPr>
            </a:br>
            <a:br>
              <a:rPr lang="en-US" sz="1800" dirty="0">
                <a:solidFill>
                  <a:schemeClr val="bg1"/>
                </a:solidFill>
                <a:latin typeface="Yu Gothic Medium" panose="020B0500000000000000" pitchFamily="34" charset="-128"/>
                <a:ea typeface="Yu Gothic Medium" panose="020B0500000000000000" pitchFamily="34" charset="-128"/>
              </a:rPr>
            </a:br>
            <a:br>
              <a:rPr lang="en-US" sz="1800" dirty="0">
                <a:solidFill>
                  <a:schemeClr val="bg1"/>
                </a:solidFill>
                <a:latin typeface="Yu Gothic Medium" panose="020B0500000000000000" pitchFamily="34" charset="-128"/>
                <a:ea typeface="Yu Gothic Medium" panose="020B0500000000000000" pitchFamily="34" charset="-128"/>
              </a:rPr>
            </a:br>
            <a:br>
              <a:rPr lang="en-US" sz="1800" dirty="0">
                <a:solidFill>
                  <a:schemeClr val="bg1"/>
                </a:solidFill>
                <a:latin typeface="Yu Gothic Medium" panose="020B0500000000000000" pitchFamily="34" charset="-128"/>
                <a:ea typeface="Yu Gothic Medium" panose="020B0500000000000000" pitchFamily="34" charset="-128"/>
              </a:rPr>
            </a:br>
            <a:br>
              <a:rPr lang="en-US" sz="1800" dirty="0">
                <a:solidFill>
                  <a:schemeClr val="bg1"/>
                </a:solidFill>
                <a:latin typeface="Yu Gothic Medium" panose="020B0500000000000000" pitchFamily="34" charset="-128"/>
                <a:ea typeface="Yu Gothic Medium" panose="020B0500000000000000" pitchFamily="34" charset="-128"/>
              </a:rPr>
            </a:br>
            <a:r>
              <a:rPr lang="en-US" sz="1400" dirty="0">
                <a:solidFill>
                  <a:schemeClr val="bg1"/>
                </a:solidFill>
                <a:latin typeface="Yu Gothic Medium" panose="020B0500000000000000" pitchFamily="34" charset="-128"/>
                <a:ea typeface="Yu Gothic Medium" panose="020B0500000000000000" pitchFamily="34" charset="-128"/>
              </a:rPr>
              <a:t>Group </a:t>
            </a:r>
            <a:r>
              <a:rPr lang="en-US" sz="1400" dirty="0">
                <a:solidFill>
                  <a:srgbClr val="AD6300"/>
                </a:solidFill>
                <a:latin typeface="Yu Gothic Medium" panose="020B0500000000000000" pitchFamily="34" charset="-128"/>
                <a:ea typeface="Yu Gothic Medium" panose="020B0500000000000000" pitchFamily="34" charset="-128"/>
              </a:rPr>
              <a:t>35</a:t>
            </a:r>
            <a:br>
              <a:rPr lang="en-US" sz="1400" dirty="0">
                <a:solidFill>
                  <a:schemeClr val="bg1"/>
                </a:solidFill>
                <a:latin typeface="Yu Gothic Medium" panose="020B0500000000000000" pitchFamily="34" charset="-128"/>
                <a:ea typeface="Yu Gothic Medium" panose="020B0500000000000000" pitchFamily="34" charset="-128"/>
              </a:rPr>
            </a:br>
            <a:r>
              <a:rPr lang="en-US" sz="1400" dirty="0">
                <a:solidFill>
                  <a:schemeClr val="bg1"/>
                </a:solidFill>
                <a:latin typeface="Yu Gothic Medium" panose="020B0500000000000000" pitchFamily="34" charset="-128"/>
                <a:ea typeface="Yu Gothic Medium" panose="020B0500000000000000" pitchFamily="34" charset="-128"/>
              </a:rPr>
              <a:t>Grace Lee</a:t>
            </a:r>
            <a:br>
              <a:rPr lang="en-US" sz="1400" dirty="0">
                <a:solidFill>
                  <a:schemeClr val="bg1"/>
                </a:solidFill>
                <a:latin typeface="Yu Gothic Medium" panose="020B0500000000000000" pitchFamily="34" charset="-128"/>
                <a:ea typeface="Yu Gothic Medium" panose="020B0500000000000000" pitchFamily="34" charset="-128"/>
              </a:rPr>
            </a:br>
            <a:r>
              <a:rPr lang="en-US" sz="1400" dirty="0">
                <a:solidFill>
                  <a:schemeClr val="bg1"/>
                </a:solidFill>
                <a:latin typeface="Yu Gothic Medium" panose="020B0500000000000000" pitchFamily="34" charset="-128"/>
                <a:ea typeface="Yu Gothic Medium" panose="020B0500000000000000" pitchFamily="34" charset="-128"/>
              </a:rPr>
              <a:t>Matt Brown</a:t>
            </a:r>
            <a:br>
              <a:rPr lang="en-US" sz="1400" dirty="0">
                <a:solidFill>
                  <a:schemeClr val="bg1"/>
                </a:solidFill>
                <a:latin typeface="Yu Gothic Medium" panose="020B0500000000000000" pitchFamily="34" charset="-128"/>
                <a:ea typeface="Yu Gothic Medium" panose="020B0500000000000000" pitchFamily="34" charset="-128"/>
              </a:rPr>
            </a:br>
            <a:r>
              <a:rPr lang="en-US" sz="1400" dirty="0">
                <a:solidFill>
                  <a:schemeClr val="bg1"/>
                </a:solidFill>
                <a:latin typeface="Yu Gothic Medium" panose="020B0500000000000000" pitchFamily="34" charset="-128"/>
                <a:ea typeface="Yu Gothic Medium" panose="020B0500000000000000" pitchFamily="34" charset="-128"/>
              </a:rPr>
              <a:t>Varun Rao</a:t>
            </a:r>
            <a:br>
              <a:rPr lang="en-US" sz="1400" dirty="0">
                <a:solidFill>
                  <a:schemeClr val="bg1"/>
                </a:solidFill>
                <a:latin typeface="Yu Gothic Medium" panose="020B0500000000000000" pitchFamily="34" charset="-128"/>
                <a:ea typeface="Yu Gothic Medium" panose="020B0500000000000000" pitchFamily="34" charset="-128"/>
              </a:rPr>
            </a:br>
            <a:r>
              <a:rPr lang="en-US" sz="1400" dirty="0">
                <a:solidFill>
                  <a:schemeClr val="bg1"/>
                </a:solidFill>
                <a:latin typeface="Yu Gothic Medium" panose="020B0500000000000000" pitchFamily="34" charset="-128"/>
                <a:ea typeface="Yu Gothic Medium" panose="020B0500000000000000" pitchFamily="34" charset="-128"/>
              </a:rPr>
              <a:t>Client Professor </a:t>
            </a:r>
            <a:r>
              <a:rPr lang="en-US" sz="1400" dirty="0" err="1">
                <a:solidFill>
                  <a:schemeClr val="bg1"/>
                </a:solidFill>
                <a:latin typeface="Yu Gothic Medium" panose="020B0500000000000000" pitchFamily="34" charset="-128"/>
                <a:ea typeface="Yu Gothic Medium" panose="020B0500000000000000" pitchFamily="34" charset="-128"/>
              </a:rPr>
              <a:t>Naegle</a:t>
            </a:r>
            <a:br>
              <a:rPr lang="en-US" sz="1600" dirty="0">
                <a:solidFill>
                  <a:schemeClr val="bg1"/>
                </a:solidFill>
              </a:rPr>
            </a:br>
            <a:endParaRPr lang="en-US" sz="3000" dirty="0">
              <a:solidFill>
                <a:schemeClr val="bg1"/>
              </a:solidFill>
            </a:endParaRPr>
          </a:p>
        </p:txBody>
      </p:sp>
    </p:spTree>
    <p:extLst>
      <p:ext uri="{BB962C8B-B14F-4D97-AF65-F5344CB8AC3E}">
        <p14:creationId xmlns:p14="http://schemas.microsoft.com/office/powerpoint/2010/main" val="2984918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alpha val="12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Raw data from abdominal and direct fetal electrocardiogram database</a:t>
            </a:r>
          </a:p>
          <a:p>
            <a:pPr lvl="1"/>
            <a:r>
              <a:rPr lang="en-US" dirty="0"/>
              <a:t>data from 4 patients</a:t>
            </a:r>
          </a:p>
          <a:p>
            <a:r>
              <a:rPr lang="en-US" dirty="0"/>
              <a:t>Input: 5 s of maternal abdominal data</a:t>
            </a:r>
          </a:p>
          <a:p>
            <a:r>
              <a:rPr lang="en-US" dirty="0"/>
              <a:t>Processing: ICA algorithm</a:t>
            </a:r>
          </a:p>
          <a:p>
            <a:r>
              <a:rPr lang="en-US" dirty="0"/>
              <a:t>Output: calculated heart rate</a:t>
            </a:r>
          </a:p>
          <a:p>
            <a:r>
              <a:rPr lang="en-US" dirty="0"/>
              <a:t>Create mixing matrix and combine maternal and fetal ECG of different patients</a:t>
            </a:r>
          </a:p>
          <a:p>
            <a:r>
              <a:rPr lang="en-US" dirty="0"/>
              <a:t>Isolate fetal ECG and compare with fetal scalp ECG</a:t>
            </a:r>
          </a:p>
          <a:p>
            <a:r>
              <a:rPr lang="en-US" dirty="0"/>
              <a:t>Use animal ECG</a:t>
            </a:r>
          </a:p>
          <a:p>
            <a:endParaRPr lang="en-US" dirty="0"/>
          </a:p>
          <a:p>
            <a:endParaRPr lang="en-US" dirty="0"/>
          </a:p>
        </p:txBody>
      </p:sp>
      <p:sp>
        <p:nvSpPr>
          <p:cNvPr id="7" name="Title 1"/>
          <p:cNvSpPr>
            <a:spLocks noGrp="1"/>
          </p:cNvSpPr>
          <p:nvPr>
            <p:ph type="title"/>
          </p:nvPr>
        </p:nvSpPr>
        <p:spPr>
          <a:xfrm>
            <a:off x="0" y="-96550"/>
            <a:ext cx="12192000" cy="1664093"/>
          </a:xfrm>
          <a:solidFill>
            <a:schemeClr val="tx1">
              <a:alpha val="88000"/>
            </a:schemeClr>
          </a:solidFill>
        </p:spPr>
        <p:txBody>
          <a:bodyPr/>
          <a:lstStyle/>
          <a:p>
            <a:r>
              <a:rPr lang="en-US" dirty="0">
                <a:solidFill>
                  <a:srgbClr val="C00000"/>
                </a:solidFill>
              </a:rPr>
              <a:t>V</a:t>
            </a:r>
            <a:r>
              <a:rPr lang="en-US" dirty="0">
                <a:solidFill>
                  <a:schemeClr val="bg1"/>
                </a:solidFill>
              </a:rPr>
              <a:t>erification and Validation Plan – </a:t>
            </a:r>
            <a:r>
              <a:rPr lang="en-US" dirty="0">
                <a:solidFill>
                  <a:srgbClr val="AD6300"/>
                </a:solidFill>
              </a:rPr>
              <a:t>Software</a:t>
            </a:r>
          </a:p>
        </p:txBody>
      </p:sp>
    </p:spTree>
    <p:extLst>
      <p:ext uri="{BB962C8B-B14F-4D97-AF65-F5344CB8AC3E}">
        <p14:creationId xmlns:p14="http://schemas.microsoft.com/office/powerpoint/2010/main" val="2087341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alpha val="12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[1] “Fetal ECG Extraction from Multichannel Abdominal ECG Recordings for Health Monitoring during Labor” Fetal ECG Extraction from Multichannel Abdominal ECG Recordings for Health Monitoring During Labor – Science Direct Mar, 2017.</a:t>
            </a:r>
          </a:p>
          <a:p>
            <a:r>
              <a:rPr lang="en-US" dirty="0"/>
              <a:t>[2] </a:t>
            </a:r>
            <a:r>
              <a:rPr lang="en-US" dirty="0" err="1"/>
              <a:t>Ionescu</a:t>
            </a:r>
            <a:r>
              <a:rPr lang="en-US" dirty="0"/>
              <a:t> et al. “Fetal Heart Rate Detection and Monitoring from Noninvasive Abdominal ECG Recordings.” IEEE Conference on E-Health and Bioengineering 2015</a:t>
            </a:r>
          </a:p>
          <a:p>
            <a:r>
              <a:rPr lang="en-US" dirty="0"/>
              <a:t>[3] </a:t>
            </a:r>
            <a:r>
              <a:rPr lang="en-US" dirty="0" err="1"/>
              <a:t>Ghodsi’s</a:t>
            </a:r>
            <a:r>
              <a:rPr lang="en-US" dirty="0"/>
              <a:t>, “Isolate Signals from noisy ECG by multivariate singular spectrum analysis” Statistics and its Interface 2010</a:t>
            </a:r>
          </a:p>
          <a:p>
            <a:r>
              <a:rPr lang="en-US" dirty="0"/>
              <a:t>[4]	Pan, </a:t>
            </a:r>
            <a:r>
              <a:rPr lang="en-US" dirty="0" err="1"/>
              <a:t>Jiapu</a:t>
            </a:r>
            <a:r>
              <a:rPr lang="en-US" dirty="0"/>
              <a:t>, and Willis J. Tompkins. "A Real-Time QRS Detection Algorithm." IEEE Transactions on Biomedical Engineering BME-32.3 (1985): 230-36. Web.</a:t>
            </a:r>
          </a:p>
          <a:p>
            <a:r>
              <a:rPr lang="en-US" dirty="0"/>
              <a:t>(Image) https://femalereport.wordpress.com/2014/01/24/news-the-big-lie-in-putting-off-pregnancy-cnn/</a:t>
            </a:r>
          </a:p>
        </p:txBody>
      </p:sp>
      <p:sp>
        <p:nvSpPr>
          <p:cNvPr id="4" name="Title 1"/>
          <p:cNvSpPr>
            <a:spLocks noGrp="1"/>
          </p:cNvSpPr>
          <p:nvPr>
            <p:ph type="title"/>
          </p:nvPr>
        </p:nvSpPr>
        <p:spPr>
          <a:xfrm>
            <a:off x="0" y="-204461"/>
            <a:ext cx="12192000" cy="1664093"/>
          </a:xfrm>
          <a:solidFill>
            <a:schemeClr val="tx1">
              <a:alpha val="88000"/>
            </a:schemeClr>
          </a:solidFill>
        </p:spPr>
        <p:txBody>
          <a:bodyPr/>
          <a:lstStyle/>
          <a:p>
            <a:r>
              <a:rPr lang="en-US" dirty="0">
                <a:solidFill>
                  <a:srgbClr val="C00000"/>
                </a:solidFill>
              </a:rPr>
              <a:t>R</a:t>
            </a:r>
            <a:r>
              <a:rPr lang="en-US" dirty="0">
                <a:solidFill>
                  <a:schemeClr val="bg1"/>
                </a:solidFill>
              </a:rPr>
              <a:t>eferences</a:t>
            </a:r>
            <a:endParaRPr lang="en-US" dirty="0">
              <a:solidFill>
                <a:srgbClr val="AD6300"/>
              </a:solidFill>
            </a:endParaRPr>
          </a:p>
        </p:txBody>
      </p:sp>
    </p:spTree>
    <p:extLst>
      <p:ext uri="{BB962C8B-B14F-4D97-AF65-F5344CB8AC3E}">
        <p14:creationId xmlns:p14="http://schemas.microsoft.com/office/powerpoint/2010/main" val="4210495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0136" y="812169"/>
            <a:ext cx="6042991" cy="5293297"/>
          </a:xfrm>
          <a:noFill/>
          <a:ln w="63500">
            <a:solidFill>
              <a:schemeClr val="lt1">
                <a:hueOff val="0"/>
                <a:satOff val="0"/>
                <a:lumOff val="0"/>
              </a:schemeClr>
            </a:solidFill>
          </a:ln>
        </p:spPr>
        <p:txBody>
          <a:bodyPr>
            <a:normAutofit/>
          </a:bodyPr>
          <a:lstStyle/>
          <a:p>
            <a:pPr algn="ctr"/>
            <a:r>
              <a:rPr lang="en-US" sz="2400" b="1" dirty="0">
                <a:ln>
                  <a:solidFill>
                    <a:schemeClr val="lt1">
                      <a:hueOff val="0"/>
                      <a:satOff val="0"/>
                      <a:lumOff val="0"/>
                    </a:schemeClr>
                  </a:solidFill>
                </a:ln>
                <a:solidFill>
                  <a:schemeClr val="bg1"/>
                </a:solidFill>
              </a:rPr>
              <a:t>Fetal </a:t>
            </a:r>
            <a:r>
              <a:rPr lang="en-US" sz="2400" b="1" dirty="0">
                <a:solidFill>
                  <a:srgbClr val="C00000"/>
                </a:solidFill>
              </a:rPr>
              <a:t>Heart</a:t>
            </a:r>
            <a:r>
              <a:rPr lang="en-US" sz="2400" b="1" dirty="0">
                <a:ln>
                  <a:solidFill>
                    <a:schemeClr val="lt1">
                      <a:hueOff val="0"/>
                      <a:satOff val="0"/>
                      <a:lumOff val="0"/>
                    </a:schemeClr>
                  </a:solidFill>
                </a:ln>
                <a:solidFill>
                  <a:schemeClr val="bg1"/>
                </a:solidFill>
              </a:rPr>
              <a:t> Rate Monitor</a:t>
            </a:r>
            <a:br>
              <a:rPr lang="en-US" sz="2400" b="1" dirty="0">
                <a:ln>
                  <a:solidFill>
                    <a:schemeClr val="lt1">
                      <a:hueOff val="0"/>
                      <a:satOff val="0"/>
                      <a:lumOff val="0"/>
                    </a:schemeClr>
                  </a:solidFill>
                </a:ln>
                <a:solidFill>
                  <a:schemeClr val="bg1"/>
                </a:solidFill>
              </a:rPr>
            </a:br>
            <a:r>
              <a:rPr lang="en-US" sz="2400" b="1" dirty="0">
                <a:ln>
                  <a:solidFill>
                    <a:schemeClr val="lt1">
                      <a:hueOff val="0"/>
                      <a:satOff val="0"/>
                      <a:lumOff val="0"/>
                    </a:schemeClr>
                  </a:solidFill>
                </a:ln>
                <a:solidFill>
                  <a:schemeClr val="bg1"/>
                </a:solidFill>
              </a:rPr>
              <a:t>V&amp;V Presentation</a:t>
            </a:r>
            <a:br>
              <a:rPr lang="en-US" sz="2400" b="1" dirty="0">
                <a:ln>
                  <a:solidFill>
                    <a:schemeClr val="lt1">
                      <a:hueOff val="0"/>
                      <a:satOff val="0"/>
                      <a:lumOff val="0"/>
                    </a:schemeClr>
                  </a:solidFill>
                </a:ln>
                <a:solidFill>
                  <a:schemeClr val="bg1"/>
                </a:solidFill>
              </a:rPr>
            </a:br>
            <a:br>
              <a:rPr lang="en-US" sz="6000" b="1" dirty="0">
                <a:ln>
                  <a:solidFill>
                    <a:schemeClr val="lt1">
                      <a:hueOff val="0"/>
                      <a:satOff val="0"/>
                      <a:lumOff val="0"/>
                    </a:schemeClr>
                  </a:solidFill>
                </a:ln>
                <a:solidFill>
                  <a:schemeClr val="bg1"/>
                </a:solidFill>
              </a:rPr>
            </a:br>
            <a:br>
              <a:rPr lang="en-US" sz="6000" b="1" dirty="0">
                <a:ln>
                  <a:solidFill>
                    <a:schemeClr val="lt1">
                      <a:hueOff val="0"/>
                      <a:satOff val="0"/>
                      <a:lumOff val="0"/>
                    </a:schemeClr>
                  </a:solidFill>
                </a:ln>
                <a:solidFill>
                  <a:schemeClr val="bg1"/>
                </a:solidFill>
              </a:rPr>
            </a:br>
            <a:r>
              <a:rPr lang="en-US" sz="6000" b="1" dirty="0">
                <a:ln>
                  <a:solidFill>
                    <a:schemeClr val="lt1">
                      <a:hueOff val="0"/>
                      <a:satOff val="0"/>
                      <a:lumOff val="0"/>
                    </a:schemeClr>
                  </a:solidFill>
                </a:ln>
                <a:solidFill>
                  <a:schemeClr val="bg1"/>
                </a:solidFill>
              </a:rPr>
              <a:t>Questions</a:t>
            </a:r>
            <a:br>
              <a:rPr lang="en-US" sz="6000" b="1" dirty="0">
                <a:ln>
                  <a:solidFill>
                    <a:schemeClr val="lt1">
                      <a:hueOff val="0"/>
                      <a:satOff val="0"/>
                      <a:lumOff val="0"/>
                    </a:schemeClr>
                  </a:solidFill>
                </a:ln>
                <a:solidFill>
                  <a:schemeClr val="bg1"/>
                </a:solidFill>
              </a:rPr>
            </a:br>
            <a:br>
              <a:rPr lang="en-US" sz="6000" b="1" dirty="0">
                <a:ln>
                  <a:solidFill>
                    <a:schemeClr val="lt1">
                      <a:hueOff val="0"/>
                      <a:satOff val="0"/>
                      <a:lumOff val="0"/>
                    </a:schemeClr>
                  </a:solidFill>
                </a:ln>
                <a:solidFill>
                  <a:schemeClr val="bg1"/>
                </a:solidFill>
              </a:rPr>
            </a:br>
            <a:br>
              <a:rPr lang="en-US" sz="6000" b="1" dirty="0">
                <a:ln>
                  <a:solidFill>
                    <a:schemeClr val="lt1">
                      <a:hueOff val="0"/>
                      <a:satOff val="0"/>
                      <a:lumOff val="0"/>
                    </a:schemeClr>
                  </a:solidFill>
                </a:ln>
                <a:solidFill>
                  <a:schemeClr val="bg1"/>
                </a:solidFill>
              </a:rPr>
            </a:br>
            <a:r>
              <a:rPr lang="en-US" sz="2400" b="1" dirty="0">
                <a:ln>
                  <a:solidFill>
                    <a:schemeClr val="lt1">
                      <a:hueOff val="0"/>
                      <a:satOff val="0"/>
                      <a:lumOff val="0"/>
                    </a:schemeClr>
                  </a:solidFill>
                </a:ln>
                <a:solidFill>
                  <a:schemeClr val="bg1"/>
                </a:solidFill>
              </a:rPr>
              <a:t>Thank you</a:t>
            </a:r>
          </a:p>
        </p:txBody>
      </p:sp>
    </p:spTree>
    <p:extLst>
      <p:ext uri="{BB962C8B-B14F-4D97-AF65-F5344CB8AC3E}">
        <p14:creationId xmlns:p14="http://schemas.microsoft.com/office/powerpoint/2010/main" val="89077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9000" b="-9000"/>
          </a:stretch>
        </a:blipFill>
        <a:effectLst/>
      </p:bgPr>
    </p:bg>
    <p:spTree>
      <p:nvGrpSpPr>
        <p:cNvPr id="1" name=""/>
        <p:cNvGrpSpPr/>
        <p:nvPr/>
      </p:nvGrpSpPr>
      <p:grpSpPr>
        <a:xfrm>
          <a:off x="0" y="0"/>
          <a:ext cx="0" cy="0"/>
          <a:chOff x="0" y="0"/>
          <a:chExt cx="0" cy="0"/>
        </a:xfrm>
      </p:grpSpPr>
      <p:sp>
        <p:nvSpPr>
          <p:cNvPr id="4" name="Flowchart: Manual Input 3"/>
          <p:cNvSpPr/>
          <p:nvPr/>
        </p:nvSpPr>
        <p:spPr>
          <a:xfrm rot="5400000">
            <a:off x="-597664" y="597664"/>
            <a:ext cx="6858001" cy="5662673"/>
          </a:xfrm>
          <a:prstGeom prst="flowChartManualInput">
            <a:avLst/>
          </a:prstGeom>
          <a:solidFill>
            <a:schemeClr val="tx1">
              <a:lumMod val="65000"/>
              <a:lumOff val="3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p:cNvSpPr/>
          <p:nvPr/>
        </p:nvSpPr>
        <p:spPr>
          <a:xfrm>
            <a:off x="4527082" y="-2137"/>
            <a:ext cx="7664918" cy="6860266"/>
          </a:xfrm>
          <a:custGeom>
            <a:avLst/>
            <a:gdLst>
              <a:gd name="connsiteX0" fmla="*/ 0 w 7662231"/>
              <a:gd name="connsiteY0" fmla="*/ 16525 h 6858000"/>
              <a:gd name="connsiteX1" fmla="*/ 1123721 w 7662231"/>
              <a:gd name="connsiteY1" fmla="*/ 6858000 h 6858000"/>
              <a:gd name="connsiteX2" fmla="*/ 7662231 w 7662231"/>
              <a:gd name="connsiteY2" fmla="*/ 6858000 h 6858000"/>
              <a:gd name="connsiteX3" fmla="*/ 7651215 w 7662231"/>
              <a:gd name="connsiteY3" fmla="*/ 0 h 6858000"/>
              <a:gd name="connsiteX4" fmla="*/ 0 w 7662231"/>
              <a:gd name="connsiteY4" fmla="*/ 16525 h 6858000"/>
              <a:gd name="connsiteX0" fmla="*/ 0 w 7657577"/>
              <a:gd name="connsiteY0" fmla="*/ 0 h 6860135"/>
              <a:gd name="connsiteX1" fmla="*/ 1119067 w 7657577"/>
              <a:gd name="connsiteY1" fmla="*/ 6860135 h 6860135"/>
              <a:gd name="connsiteX2" fmla="*/ 7657577 w 7657577"/>
              <a:gd name="connsiteY2" fmla="*/ 6860135 h 6860135"/>
              <a:gd name="connsiteX3" fmla="*/ 7646561 w 7657577"/>
              <a:gd name="connsiteY3" fmla="*/ 2135 h 6860135"/>
              <a:gd name="connsiteX4" fmla="*/ 0 w 7657577"/>
              <a:gd name="connsiteY4" fmla="*/ 0 h 6860135"/>
              <a:gd name="connsiteX0" fmla="*/ 0 w 7657577"/>
              <a:gd name="connsiteY0" fmla="*/ 0 h 6869442"/>
              <a:gd name="connsiteX1" fmla="*/ 1130209 w 7657577"/>
              <a:gd name="connsiteY1" fmla="*/ 6869442 h 6869442"/>
              <a:gd name="connsiteX2" fmla="*/ 7657577 w 7657577"/>
              <a:gd name="connsiteY2" fmla="*/ 6860135 h 6869442"/>
              <a:gd name="connsiteX3" fmla="*/ 7646561 w 7657577"/>
              <a:gd name="connsiteY3" fmla="*/ 2135 h 6869442"/>
              <a:gd name="connsiteX4" fmla="*/ 0 w 7657577"/>
              <a:gd name="connsiteY4" fmla="*/ 0 h 6869442"/>
              <a:gd name="connsiteX0" fmla="*/ 0 w 7657577"/>
              <a:gd name="connsiteY0" fmla="*/ 0 h 6871304"/>
              <a:gd name="connsiteX1" fmla="*/ 1130209 w 7657577"/>
              <a:gd name="connsiteY1" fmla="*/ 6869442 h 6871304"/>
              <a:gd name="connsiteX2" fmla="*/ 7657577 w 7657577"/>
              <a:gd name="connsiteY2" fmla="*/ 6871304 h 6871304"/>
              <a:gd name="connsiteX3" fmla="*/ 7646561 w 7657577"/>
              <a:gd name="connsiteY3" fmla="*/ 2135 h 6871304"/>
              <a:gd name="connsiteX4" fmla="*/ 0 w 7657577"/>
              <a:gd name="connsiteY4" fmla="*/ 0 h 6871304"/>
              <a:gd name="connsiteX0" fmla="*/ 0 w 7657577"/>
              <a:gd name="connsiteY0" fmla="*/ 0 h 6871304"/>
              <a:gd name="connsiteX1" fmla="*/ 1130209 w 7657577"/>
              <a:gd name="connsiteY1" fmla="*/ 6869442 h 6871304"/>
              <a:gd name="connsiteX2" fmla="*/ 7657577 w 7657577"/>
              <a:gd name="connsiteY2" fmla="*/ 6871304 h 6871304"/>
              <a:gd name="connsiteX3" fmla="*/ 7656077 w 7657577"/>
              <a:gd name="connsiteY3" fmla="*/ 2135 h 6871304"/>
              <a:gd name="connsiteX4" fmla="*/ 0 w 7657577"/>
              <a:gd name="connsiteY4" fmla="*/ 0 h 6871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577" h="6871304">
                <a:moveTo>
                  <a:pt x="0" y="0"/>
                </a:moveTo>
                <a:lnTo>
                  <a:pt x="1130209" y="6869442"/>
                </a:lnTo>
                <a:lnTo>
                  <a:pt x="7657577" y="6871304"/>
                </a:lnTo>
                <a:lnTo>
                  <a:pt x="7656077" y="2135"/>
                </a:lnTo>
                <a:lnTo>
                  <a:pt x="0" y="0"/>
                </a:lnTo>
                <a:close/>
              </a:path>
            </a:pathLst>
          </a:custGeom>
          <a:solidFill>
            <a:schemeClr val="accent2">
              <a:lumMod val="7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60236" y="3007989"/>
            <a:ext cx="3558448" cy="830997"/>
          </a:xfrm>
          <a:prstGeom prst="rect">
            <a:avLst/>
          </a:prstGeom>
          <a:noFill/>
        </p:spPr>
        <p:txBody>
          <a:bodyPr wrap="square" rtlCol="0">
            <a:spAutoFit/>
          </a:bodyPr>
          <a:lstStyle/>
          <a:p>
            <a:r>
              <a:rPr lang="en-US" sz="4800" dirty="0">
                <a:solidFill>
                  <a:srgbClr val="C00000"/>
                </a:solidFill>
                <a:latin typeface="Yu Gothic Medium" panose="020B0500000000000000" pitchFamily="34" charset="-128"/>
                <a:ea typeface="Yu Gothic Medium" panose="020B0500000000000000" pitchFamily="34" charset="-128"/>
              </a:rPr>
              <a:t>C</a:t>
            </a:r>
            <a:r>
              <a:rPr lang="en-US" sz="4800" dirty="0">
                <a:solidFill>
                  <a:schemeClr val="bg1"/>
                </a:solidFill>
                <a:latin typeface="Yu Gothic Medium" panose="020B0500000000000000" pitchFamily="34" charset="-128"/>
                <a:ea typeface="Yu Gothic Medium" panose="020B0500000000000000" pitchFamily="34" charset="-128"/>
              </a:rPr>
              <a:t>ONTENTS</a:t>
            </a:r>
          </a:p>
        </p:txBody>
      </p:sp>
      <p:sp>
        <p:nvSpPr>
          <p:cNvPr id="9" name="TextBox 8"/>
          <p:cNvSpPr txBox="1"/>
          <p:nvPr/>
        </p:nvSpPr>
        <p:spPr>
          <a:xfrm>
            <a:off x="7080174" y="981439"/>
            <a:ext cx="4388387" cy="4884094"/>
          </a:xfrm>
          <a:prstGeom prst="rect">
            <a:avLst/>
          </a:prstGeom>
          <a:noFill/>
        </p:spPr>
        <p:txBody>
          <a:bodyPr wrap="square" rtlCol="0">
            <a:spAutoFit/>
          </a:bodyPr>
          <a:lstStyle/>
          <a:p>
            <a:pPr>
              <a:lnSpc>
                <a:spcPct val="200000"/>
              </a:lnSpc>
            </a:pPr>
            <a:r>
              <a:rPr lang="en-US" sz="3200" dirty="0">
                <a:solidFill>
                  <a:schemeClr val="bg1"/>
                </a:solidFill>
                <a:latin typeface="Yu Gothic Medium" panose="020B0500000000000000" pitchFamily="34" charset="-128"/>
                <a:ea typeface="Yu Gothic Medium" panose="020B0500000000000000" pitchFamily="34" charset="-128"/>
              </a:rPr>
              <a:t>Need and Scope</a:t>
            </a:r>
          </a:p>
          <a:p>
            <a:pPr>
              <a:lnSpc>
                <a:spcPct val="200000"/>
              </a:lnSpc>
            </a:pPr>
            <a:r>
              <a:rPr lang="en-US" sz="3200" dirty="0">
                <a:solidFill>
                  <a:schemeClr val="bg1"/>
                </a:solidFill>
                <a:latin typeface="Yu Gothic Medium" panose="020B0500000000000000" pitchFamily="34" charset="-128"/>
                <a:ea typeface="Yu Gothic Medium" panose="020B0500000000000000" pitchFamily="34" charset="-128"/>
              </a:rPr>
              <a:t>Design Specs</a:t>
            </a:r>
          </a:p>
          <a:p>
            <a:pPr>
              <a:lnSpc>
                <a:spcPct val="200000"/>
              </a:lnSpc>
            </a:pPr>
            <a:r>
              <a:rPr lang="en-US" sz="3200" dirty="0">
                <a:solidFill>
                  <a:schemeClr val="bg1"/>
                </a:solidFill>
                <a:latin typeface="Yu Gothic Medium" panose="020B0500000000000000" pitchFamily="34" charset="-128"/>
                <a:ea typeface="Yu Gothic Medium" panose="020B0500000000000000" pitchFamily="34" charset="-128"/>
              </a:rPr>
              <a:t>Design Schedule</a:t>
            </a:r>
          </a:p>
          <a:p>
            <a:pPr>
              <a:lnSpc>
                <a:spcPct val="200000"/>
              </a:lnSpc>
            </a:pPr>
            <a:r>
              <a:rPr lang="en-US" sz="3200" dirty="0">
                <a:solidFill>
                  <a:schemeClr val="bg1"/>
                </a:solidFill>
                <a:latin typeface="Yu Gothic Medium" panose="020B0500000000000000" pitchFamily="34" charset="-128"/>
                <a:ea typeface="Yu Gothic Medium" panose="020B0500000000000000" pitchFamily="34" charset="-128"/>
              </a:rPr>
              <a:t>Team Responsibilities</a:t>
            </a:r>
          </a:p>
          <a:p>
            <a:pPr>
              <a:lnSpc>
                <a:spcPct val="200000"/>
              </a:lnSpc>
            </a:pPr>
            <a:r>
              <a:rPr lang="en-US" sz="3200" dirty="0">
                <a:solidFill>
                  <a:schemeClr val="bg1"/>
                </a:solidFill>
                <a:latin typeface="Yu Gothic Medium" panose="020B0500000000000000" pitchFamily="34" charset="-128"/>
                <a:ea typeface="Yu Gothic Medium" panose="020B0500000000000000" pitchFamily="34" charset="-128"/>
              </a:rPr>
              <a:t>V&amp;V Plan</a:t>
            </a:r>
          </a:p>
        </p:txBody>
      </p:sp>
    </p:spTree>
    <p:extLst>
      <p:ext uri="{BB962C8B-B14F-4D97-AF65-F5344CB8AC3E}">
        <p14:creationId xmlns:p14="http://schemas.microsoft.com/office/powerpoint/2010/main" val="1469543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1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64093"/>
          </a:xfrm>
          <a:solidFill>
            <a:schemeClr val="tx1">
              <a:alpha val="88000"/>
            </a:schemeClr>
          </a:solidFill>
        </p:spPr>
        <p:txBody>
          <a:bodyPr/>
          <a:lstStyle/>
          <a:p>
            <a:r>
              <a:rPr lang="en-US" dirty="0">
                <a:solidFill>
                  <a:srgbClr val="C00000"/>
                </a:solidFill>
              </a:rPr>
              <a:t>P</a:t>
            </a:r>
            <a:r>
              <a:rPr lang="en-US" dirty="0">
                <a:solidFill>
                  <a:schemeClr val="bg1"/>
                </a:solidFill>
              </a:rPr>
              <a:t>roject Need and Scope</a:t>
            </a:r>
          </a:p>
        </p:txBody>
      </p:sp>
      <p:sp>
        <p:nvSpPr>
          <p:cNvPr id="8" name="Content Placeholder 7"/>
          <p:cNvSpPr>
            <a:spLocks noGrp="1"/>
          </p:cNvSpPr>
          <p:nvPr>
            <p:ph sz="half" idx="1"/>
          </p:nvPr>
        </p:nvSpPr>
        <p:spPr/>
        <p:txBody>
          <a:bodyPr>
            <a:normAutofit/>
          </a:bodyPr>
          <a:lstStyle/>
          <a:p>
            <a:pPr marL="0" indent="0">
              <a:buNone/>
            </a:pPr>
            <a:r>
              <a:rPr lang="en-US" b="1" dirty="0">
                <a:solidFill>
                  <a:srgbClr val="C00000"/>
                </a:solidFill>
              </a:rPr>
              <a:t>N</a:t>
            </a:r>
            <a:r>
              <a:rPr lang="en-US" b="1" dirty="0"/>
              <a:t>eed</a:t>
            </a:r>
          </a:p>
          <a:p>
            <a:r>
              <a:rPr lang="en-US" dirty="0"/>
              <a:t>No current satisfactory fetal heart rate monitoring techniques for pregnancies with more than one fetus.</a:t>
            </a:r>
          </a:p>
          <a:p>
            <a:r>
              <a:rPr lang="en-US" dirty="0"/>
              <a:t>One </a:t>
            </a:r>
            <a:r>
              <a:rPr lang="en-US" dirty="0" err="1"/>
              <a:t>doppler</a:t>
            </a:r>
            <a:r>
              <a:rPr lang="en-US" dirty="0"/>
              <a:t> ultrasound transducer is required for each fetus</a:t>
            </a:r>
          </a:p>
        </p:txBody>
      </p:sp>
      <p:sp>
        <p:nvSpPr>
          <p:cNvPr id="9" name="Content Placeholder 8"/>
          <p:cNvSpPr>
            <a:spLocks noGrp="1"/>
          </p:cNvSpPr>
          <p:nvPr>
            <p:ph sz="half" idx="2"/>
          </p:nvPr>
        </p:nvSpPr>
        <p:spPr/>
        <p:txBody>
          <a:bodyPr>
            <a:normAutofit/>
          </a:bodyPr>
          <a:lstStyle/>
          <a:p>
            <a:pPr marL="0" indent="0">
              <a:buNone/>
            </a:pPr>
            <a:r>
              <a:rPr lang="en-US" b="1" dirty="0">
                <a:solidFill>
                  <a:srgbClr val="C00000"/>
                </a:solidFill>
              </a:rPr>
              <a:t>S</a:t>
            </a:r>
            <a:r>
              <a:rPr lang="en-US" b="1" dirty="0"/>
              <a:t>cope</a:t>
            </a:r>
          </a:p>
          <a:p>
            <a:r>
              <a:rPr lang="en-US" dirty="0"/>
              <a:t>Develop a hardware and software solution that determines fetal heart rate </a:t>
            </a:r>
          </a:p>
          <a:p>
            <a:r>
              <a:rPr lang="en-US" dirty="0"/>
              <a:t>Minimize the need for constant provider care</a:t>
            </a:r>
          </a:p>
          <a:p>
            <a:r>
              <a:rPr lang="en-US" dirty="0"/>
              <a:t>Ensure comfort for mother</a:t>
            </a:r>
          </a:p>
        </p:txBody>
      </p:sp>
    </p:spTree>
    <p:extLst>
      <p:ext uri="{BB962C8B-B14F-4D97-AF65-F5344CB8AC3E}">
        <p14:creationId xmlns:p14="http://schemas.microsoft.com/office/powerpoint/2010/main" val="13548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12000"/>
          </a:schemeClr>
        </a:solidFill>
        <a:effectLst/>
      </p:bgPr>
    </p:bg>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4119119064"/>
              </p:ext>
            </p:extLst>
          </p:nvPr>
        </p:nvGraphicFramePr>
        <p:xfrm>
          <a:off x="838200" y="2115280"/>
          <a:ext cx="10515600" cy="4312920"/>
        </p:xfrm>
        <a:graphic>
          <a:graphicData uri="http://schemas.openxmlformats.org/drawingml/2006/table">
            <a:tbl>
              <a:tblPr firstRow="1" bandRow="1">
                <a:tableStyleId>{85BE263C-DBD7-4A20-BB59-AAB30ACAA65A}</a:tableStyleId>
              </a:tblPr>
              <a:tblGrid>
                <a:gridCol w="5257800">
                  <a:extLst>
                    <a:ext uri="{9D8B030D-6E8A-4147-A177-3AD203B41FA5}">
                      <a16:colId xmlns:a16="http://schemas.microsoft.com/office/drawing/2014/main" val="1100067284"/>
                    </a:ext>
                  </a:extLst>
                </a:gridCol>
                <a:gridCol w="5257800">
                  <a:extLst>
                    <a:ext uri="{9D8B030D-6E8A-4147-A177-3AD203B41FA5}">
                      <a16:colId xmlns:a16="http://schemas.microsoft.com/office/drawing/2014/main" val="1403666674"/>
                    </a:ext>
                  </a:extLst>
                </a:gridCol>
              </a:tblGrid>
              <a:tr h="370840">
                <a:tc>
                  <a:txBody>
                    <a:bodyPr/>
                    <a:lstStyle/>
                    <a:p>
                      <a:r>
                        <a:rPr lang="en-US" dirty="0"/>
                        <a:t>Specification</a:t>
                      </a:r>
                    </a:p>
                  </a:txBody>
                  <a:tcPr>
                    <a:solidFill>
                      <a:srgbClr val="AD6300"/>
                    </a:solidFill>
                  </a:tcPr>
                </a:tc>
                <a:tc>
                  <a:txBody>
                    <a:bodyPr/>
                    <a:lstStyle/>
                    <a:p>
                      <a:r>
                        <a:rPr lang="en-US" dirty="0"/>
                        <a:t>Description</a:t>
                      </a:r>
                    </a:p>
                  </a:txBody>
                  <a:tcPr>
                    <a:solidFill>
                      <a:srgbClr val="AD6300"/>
                    </a:solidFill>
                  </a:tcPr>
                </a:tc>
                <a:extLst>
                  <a:ext uri="{0D108BD9-81ED-4DB2-BD59-A6C34878D82A}">
                    <a16:rowId xmlns:a16="http://schemas.microsoft.com/office/drawing/2014/main" val="609563135"/>
                  </a:ext>
                </a:extLst>
              </a:tr>
              <a:tr h="370840">
                <a:tc>
                  <a:txBody>
                    <a:bodyPr/>
                    <a:lstStyle/>
                    <a:p>
                      <a:r>
                        <a:rPr lang="en-US" dirty="0"/>
                        <a:t>Implementation</a:t>
                      </a:r>
                    </a:p>
                  </a:txBody>
                  <a:tcPr/>
                </a:tc>
                <a:tc>
                  <a:txBody>
                    <a:bodyPr/>
                    <a:lstStyle/>
                    <a:p>
                      <a:r>
                        <a:rPr lang="en-US" dirty="0"/>
                        <a:t>Isolate at least two fetal heart rates from maternal ECG recordings</a:t>
                      </a:r>
                    </a:p>
                  </a:txBody>
                  <a:tcPr/>
                </a:tc>
                <a:extLst>
                  <a:ext uri="{0D108BD9-81ED-4DB2-BD59-A6C34878D82A}">
                    <a16:rowId xmlns:a16="http://schemas.microsoft.com/office/drawing/2014/main" val="2862080382"/>
                  </a:ext>
                </a:extLst>
              </a:tr>
              <a:tr h="370840">
                <a:tc>
                  <a:txBody>
                    <a:bodyPr/>
                    <a:lstStyle/>
                    <a:p>
                      <a:r>
                        <a:rPr lang="en-US" dirty="0"/>
                        <a:t>Output</a:t>
                      </a:r>
                    </a:p>
                  </a:txBody>
                  <a:tcPr/>
                </a:tc>
                <a:tc>
                  <a:txBody>
                    <a:bodyPr/>
                    <a:lstStyle/>
                    <a:p>
                      <a:r>
                        <a:rPr lang="en-US" dirty="0"/>
                        <a:t>Heart rate outputted every 5 seconds</a:t>
                      </a:r>
                    </a:p>
                  </a:txBody>
                  <a:tcPr/>
                </a:tc>
                <a:extLst>
                  <a:ext uri="{0D108BD9-81ED-4DB2-BD59-A6C34878D82A}">
                    <a16:rowId xmlns:a16="http://schemas.microsoft.com/office/drawing/2014/main" val="1264205649"/>
                  </a:ext>
                </a:extLst>
              </a:tr>
              <a:tr h="370840">
                <a:tc>
                  <a:txBody>
                    <a:bodyPr/>
                    <a:lstStyle/>
                    <a:p>
                      <a:r>
                        <a:rPr lang="en-US" dirty="0"/>
                        <a:t>Accuracy</a:t>
                      </a:r>
                    </a:p>
                  </a:txBody>
                  <a:tcPr/>
                </a:tc>
                <a:tc>
                  <a:txBody>
                    <a:bodyPr/>
                    <a:lstStyle/>
                    <a:p>
                      <a:r>
                        <a:rPr lang="en-US" dirty="0"/>
                        <a:t>Fetal heart rate accurate to within 10% of fetal scalp ECG</a:t>
                      </a:r>
                    </a:p>
                  </a:txBody>
                  <a:tcPr/>
                </a:tc>
                <a:extLst>
                  <a:ext uri="{0D108BD9-81ED-4DB2-BD59-A6C34878D82A}">
                    <a16:rowId xmlns:a16="http://schemas.microsoft.com/office/drawing/2014/main" val="2144600685"/>
                  </a:ext>
                </a:extLst>
              </a:tr>
              <a:tr h="370840">
                <a:tc>
                  <a:txBody>
                    <a:bodyPr/>
                    <a:lstStyle/>
                    <a:p>
                      <a:r>
                        <a:rPr lang="en-US" dirty="0"/>
                        <a:t>Comfort</a:t>
                      </a:r>
                    </a:p>
                  </a:txBody>
                  <a:tcPr/>
                </a:tc>
                <a:tc>
                  <a:txBody>
                    <a:bodyPr/>
                    <a:lstStyle/>
                    <a:p>
                      <a:r>
                        <a:rPr lang="en-US" dirty="0"/>
                        <a:t>No repositioning required, setup time under 5 min and removal under 1 min for health practitioner</a:t>
                      </a:r>
                    </a:p>
                  </a:txBody>
                  <a:tcPr/>
                </a:tc>
                <a:extLst>
                  <a:ext uri="{0D108BD9-81ED-4DB2-BD59-A6C34878D82A}">
                    <a16:rowId xmlns:a16="http://schemas.microsoft.com/office/drawing/2014/main" val="3137344912"/>
                  </a:ext>
                </a:extLst>
              </a:tr>
              <a:tr h="370840">
                <a:tc>
                  <a:txBody>
                    <a:bodyPr/>
                    <a:lstStyle/>
                    <a:p>
                      <a:r>
                        <a:rPr lang="en-US" dirty="0"/>
                        <a:t>Cost</a:t>
                      </a:r>
                    </a:p>
                  </a:txBody>
                  <a:tcPr/>
                </a:tc>
                <a:tc>
                  <a:txBody>
                    <a:bodyPr/>
                    <a:lstStyle/>
                    <a:p>
                      <a:r>
                        <a:rPr lang="en-US" dirty="0"/>
                        <a:t>Less than existing solutions (Barnes-Jewish uses a $5,000 machine)</a:t>
                      </a:r>
                    </a:p>
                  </a:txBody>
                  <a:tcPr/>
                </a:tc>
                <a:extLst>
                  <a:ext uri="{0D108BD9-81ED-4DB2-BD59-A6C34878D82A}">
                    <a16:rowId xmlns:a16="http://schemas.microsoft.com/office/drawing/2014/main" val="2964680593"/>
                  </a:ext>
                </a:extLst>
              </a:tr>
              <a:tr h="370840">
                <a:tc>
                  <a:txBody>
                    <a:bodyPr/>
                    <a:lstStyle/>
                    <a:p>
                      <a:r>
                        <a:rPr lang="en-US" dirty="0"/>
                        <a:t>Lightweight</a:t>
                      </a:r>
                    </a:p>
                  </a:txBody>
                  <a:tcPr/>
                </a:tc>
                <a:tc>
                  <a:txBody>
                    <a:bodyPr/>
                    <a:lstStyle/>
                    <a:p>
                      <a:r>
                        <a:rPr lang="en-US" dirty="0"/>
                        <a:t>Recording equipment should be &lt; 3 lbs.</a:t>
                      </a:r>
                    </a:p>
                  </a:txBody>
                  <a:tcPr/>
                </a:tc>
                <a:extLst>
                  <a:ext uri="{0D108BD9-81ED-4DB2-BD59-A6C34878D82A}">
                    <a16:rowId xmlns:a16="http://schemas.microsoft.com/office/drawing/2014/main" val="2435454235"/>
                  </a:ext>
                </a:extLst>
              </a:tr>
              <a:tr h="370840">
                <a:tc>
                  <a:txBody>
                    <a:bodyPr/>
                    <a:lstStyle/>
                    <a:p>
                      <a:r>
                        <a:rPr lang="en-US" dirty="0"/>
                        <a:t>Safety</a:t>
                      </a:r>
                    </a:p>
                  </a:txBody>
                  <a:tcPr/>
                </a:tc>
                <a:tc>
                  <a:txBody>
                    <a:bodyPr/>
                    <a:lstStyle/>
                    <a:p>
                      <a:r>
                        <a:rPr lang="en-US" dirty="0"/>
                        <a:t>Meet standards of IEC 60601 – 1 (Safety and Effectiveness of Medical Equipment)</a:t>
                      </a:r>
                    </a:p>
                  </a:txBody>
                  <a:tcPr/>
                </a:tc>
                <a:extLst>
                  <a:ext uri="{0D108BD9-81ED-4DB2-BD59-A6C34878D82A}">
                    <a16:rowId xmlns:a16="http://schemas.microsoft.com/office/drawing/2014/main" val="733880327"/>
                  </a:ext>
                </a:extLst>
              </a:tr>
            </a:tbl>
          </a:graphicData>
        </a:graphic>
      </p:graphicFrame>
      <p:sp>
        <p:nvSpPr>
          <p:cNvPr id="11" name="Title 1"/>
          <p:cNvSpPr>
            <a:spLocks noGrp="1"/>
          </p:cNvSpPr>
          <p:nvPr>
            <p:ph type="title"/>
          </p:nvPr>
        </p:nvSpPr>
        <p:spPr>
          <a:xfrm>
            <a:off x="0" y="1"/>
            <a:ext cx="12192000" cy="1664093"/>
          </a:xfrm>
          <a:solidFill>
            <a:schemeClr val="tx1">
              <a:alpha val="88000"/>
            </a:schemeClr>
          </a:solidFill>
        </p:spPr>
        <p:txBody>
          <a:bodyPr/>
          <a:lstStyle/>
          <a:p>
            <a:r>
              <a:rPr lang="en-US" dirty="0">
                <a:solidFill>
                  <a:srgbClr val="C00000"/>
                </a:solidFill>
              </a:rPr>
              <a:t>D</a:t>
            </a:r>
            <a:r>
              <a:rPr lang="en-US" dirty="0">
                <a:solidFill>
                  <a:schemeClr val="bg1"/>
                </a:solidFill>
              </a:rPr>
              <a:t>esign Specifications</a:t>
            </a:r>
          </a:p>
        </p:txBody>
      </p:sp>
    </p:spTree>
    <p:extLst>
      <p:ext uri="{BB962C8B-B14F-4D97-AF65-F5344CB8AC3E}">
        <p14:creationId xmlns:p14="http://schemas.microsoft.com/office/powerpoint/2010/main" val="3518316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alpha val="12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12192000" cy="1664093"/>
          </a:xfrm>
          <a:solidFill>
            <a:schemeClr val="tx1">
              <a:alpha val="88000"/>
            </a:schemeClr>
          </a:solidFill>
        </p:spPr>
        <p:txBody>
          <a:bodyPr/>
          <a:lstStyle/>
          <a:p>
            <a:r>
              <a:rPr lang="en-US" dirty="0">
                <a:solidFill>
                  <a:srgbClr val="C00000"/>
                </a:solidFill>
              </a:rPr>
              <a:t>D</a:t>
            </a:r>
            <a:r>
              <a:rPr lang="en-US" dirty="0">
                <a:solidFill>
                  <a:schemeClr val="bg1"/>
                </a:solidFill>
              </a:rPr>
              <a:t>esign Schedule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968071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8835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12000"/>
          </a:schemeClr>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618845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xfrm>
            <a:off x="0" y="1"/>
            <a:ext cx="12192000" cy="1664093"/>
          </a:xfrm>
          <a:solidFill>
            <a:schemeClr val="tx1">
              <a:alpha val="88000"/>
            </a:schemeClr>
          </a:solidFill>
        </p:spPr>
        <p:txBody>
          <a:bodyPr/>
          <a:lstStyle/>
          <a:p>
            <a:r>
              <a:rPr lang="en-US" dirty="0">
                <a:solidFill>
                  <a:srgbClr val="C00000"/>
                </a:solidFill>
              </a:rPr>
              <a:t>T</a:t>
            </a:r>
            <a:r>
              <a:rPr lang="en-US" dirty="0">
                <a:solidFill>
                  <a:schemeClr val="bg1"/>
                </a:solidFill>
              </a:rPr>
              <a:t>eam Responsibilities</a:t>
            </a:r>
          </a:p>
        </p:txBody>
      </p:sp>
      <p:sp>
        <p:nvSpPr>
          <p:cNvPr id="6" name="TextBox 5"/>
          <p:cNvSpPr txBox="1"/>
          <p:nvPr/>
        </p:nvSpPr>
        <p:spPr>
          <a:xfrm>
            <a:off x="5025414" y="5452323"/>
            <a:ext cx="2141172" cy="369332"/>
          </a:xfrm>
          <a:prstGeom prst="rect">
            <a:avLst/>
          </a:prstGeom>
          <a:noFill/>
        </p:spPr>
        <p:txBody>
          <a:bodyPr wrap="square" rtlCol="0">
            <a:spAutoFit/>
          </a:bodyPr>
          <a:lstStyle/>
          <a:p>
            <a:r>
              <a:rPr lang="en-US" dirty="0"/>
              <a:t>Fluid responsibilities</a:t>
            </a:r>
          </a:p>
        </p:txBody>
      </p:sp>
    </p:spTree>
    <p:extLst>
      <p:ext uri="{BB962C8B-B14F-4D97-AF65-F5344CB8AC3E}">
        <p14:creationId xmlns:p14="http://schemas.microsoft.com/office/powerpoint/2010/main" val="2156128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alpha val="12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Obtain maternal abdominal electrocardiogram data</a:t>
            </a:r>
          </a:p>
          <a:p>
            <a:r>
              <a:rPr lang="en-US" dirty="0"/>
              <a:t>Filter data to attenuate noise</a:t>
            </a:r>
          </a:p>
          <a:p>
            <a:r>
              <a:rPr lang="en-US" dirty="0"/>
              <a:t>Implement data buffer</a:t>
            </a:r>
          </a:p>
          <a:p>
            <a:r>
              <a:rPr lang="en-US" dirty="0"/>
              <a:t>Data is passed from data buffer to processing algorithm</a:t>
            </a:r>
          </a:p>
          <a:p>
            <a:r>
              <a:rPr lang="en-US" dirty="0"/>
              <a:t>Determine fetal heart rate</a:t>
            </a:r>
          </a:p>
        </p:txBody>
      </p:sp>
      <p:sp>
        <p:nvSpPr>
          <p:cNvPr id="7" name="Title 1"/>
          <p:cNvSpPr>
            <a:spLocks noGrp="1"/>
          </p:cNvSpPr>
          <p:nvPr>
            <p:ph type="title"/>
          </p:nvPr>
        </p:nvSpPr>
        <p:spPr>
          <a:xfrm>
            <a:off x="0" y="-96550"/>
            <a:ext cx="12192000" cy="1664093"/>
          </a:xfrm>
          <a:solidFill>
            <a:schemeClr val="tx1">
              <a:alpha val="88000"/>
            </a:schemeClr>
          </a:solidFill>
        </p:spPr>
        <p:txBody>
          <a:bodyPr/>
          <a:lstStyle/>
          <a:p>
            <a:r>
              <a:rPr lang="en-US" dirty="0">
                <a:solidFill>
                  <a:srgbClr val="C00000"/>
                </a:solidFill>
              </a:rPr>
              <a:t>V</a:t>
            </a:r>
            <a:r>
              <a:rPr lang="en-US" dirty="0">
                <a:solidFill>
                  <a:schemeClr val="bg1"/>
                </a:solidFill>
              </a:rPr>
              <a:t>erification and Validation Plan – </a:t>
            </a:r>
            <a:r>
              <a:rPr lang="en-US" dirty="0">
                <a:solidFill>
                  <a:srgbClr val="AD6300"/>
                </a:solidFill>
              </a:rPr>
              <a:t>Recording setup</a:t>
            </a:r>
          </a:p>
        </p:txBody>
      </p:sp>
    </p:spTree>
    <p:extLst>
      <p:ext uri="{BB962C8B-B14F-4D97-AF65-F5344CB8AC3E}">
        <p14:creationId xmlns:p14="http://schemas.microsoft.com/office/powerpoint/2010/main" val="787569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alpha val="12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60566488"/>
              </p:ext>
            </p:extLst>
          </p:nvPr>
        </p:nvGraphicFramePr>
        <p:xfrm>
          <a:off x="0" y="1470991"/>
          <a:ext cx="12192000" cy="5387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0" y="-204461"/>
            <a:ext cx="12192000" cy="1664093"/>
          </a:xfrm>
          <a:solidFill>
            <a:schemeClr val="tx1">
              <a:alpha val="88000"/>
            </a:schemeClr>
          </a:solidFill>
        </p:spPr>
        <p:txBody>
          <a:bodyPr/>
          <a:lstStyle/>
          <a:p>
            <a:r>
              <a:rPr lang="en-US" dirty="0">
                <a:solidFill>
                  <a:srgbClr val="C00000"/>
                </a:solidFill>
              </a:rPr>
              <a:t>V</a:t>
            </a:r>
            <a:r>
              <a:rPr lang="en-US" dirty="0">
                <a:solidFill>
                  <a:schemeClr val="bg1"/>
                </a:solidFill>
              </a:rPr>
              <a:t>erification and Validation Plan – </a:t>
            </a:r>
            <a:r>
              <a:rPr lang="en-US" dirty="0">
                <a:solidFill>
                  <a:srgbClr val="AD6300"/>
                </a:solidFill>
              </a:rPr>
              <a:t>Abdominal patch</a:t>
            </a:r>
          </a:p>
        </p:txBody>
      </p:sp>
    </p:spTree>
    <p:extLst>
      <p:ext uri="{BB962C8B-B14F-4D97-AF65-F5344CB8AC3E}">
        <p14:creationId xmlns:p14="http://schemas.microsoft.com/office/powerpoint/2010/main" val="3787368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alpha val="12000"/>
          </a:schemeClr>
        </a:solidFill>
        <a:effectLst/>
      </p:bgPr>
    </p:bg>
    <p:spTree>
      <p:nvGrpSpPr>
        <p:cNvPr id="1" name=""/>
        <p:cNvGrpSpPr/>
        <p:nvPr/>
      </p:nvGrpSpPr>
      <p:grpSpPr>
        <a:xfrm>
          <a:off x="0" y="0"/>
          <a:ext cx="0" cy="0"/>
          <a:chOff x="0" y="0"/>
          <a:chExt cx="0" cy="0"/>
        </a:xfrm>
      </p:grpSpPr>
      <p:pic>
        <p:nvPicPr>
          <p:cNvPr id="11" name="video-1488782425">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5"/>
          <a:stretch>
            <a:fillRect/>
          </a:stretch>
        </p:blipFill>
        <p:spPr>
          <a:xfrm rot="5400000">
            <a:off x="-281354" y="2950884"/>
            <a:ext cx="4030663" cy="2317750"/>
          </a:xfrm>
        </p:spPr>
      </p:pic>
      <p:pic>
        <p:nvPicPr>
          <p:cNvPr id="12" name="Content Placeholder 11"/>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3259619" y="2970597"/>
            <a:ext cx="4068762" cy="2288678"/>
          </a:xfrm>
        </p:spPr>
      </p:pic>
      <p:sp>
        <p:nvSpPr>
          <p:cNvPr id="7" name="Title 1"/>
          <p:cNvSpPr>
            <a:spLocks noGrp="1"/>
          </p:cNvSpPr>
          <p:nvPr>
            <p:ph type="title"/>
          </p:nvPr>
        </p:nvSpPr>
        <p:spPr>
          <a:xfrm>
            <a:off x="0" y="-204461"/>
            <a:ext cx="12192000" cy="1664093"/>
          </a:xfrm>
          <a:solidFill>
            <a:schemeClr val="tx1">
              <a:alpha val="88000"/>
            </a:schemeClr>
          </a:solidFill>
        </p:spPr>
        <p:txBody>
          <a:bodyPr/>
          <a:lstStyle/>
          <a:p>
            <a:r>
              <a:rPr lang="en-US" dirty="0">
                <a:solidFill>
                  <a:srgbClr val="C00000"/>
                </a:solidFill>
              </a:rPr>
              <a:t>V</a:t>
            </a:r>
            <a:r>
              <a:rPr lang="en-US" dirty="0">
                <a:solidFill>
                  <a:schemeClr val="bg1"/>
                </a:solidFill>
              </a:rPr>
              <a:t>erification and Validation Plan – </a:t>
            </a:r>
            <a:r>
              <a:rPr lang="en-US" dirty="0">
                <a:solidFill>
                  <a:srgbClr val="AD6300"/>
                </a:solidFill>
              </a:rPr>
              <a:t>Abdominal patch</a:t>
            </a: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5147" y="2970597"/>
            <a:ext cx="4059559" cy="2283502"/>
          </a:xfrm>
          <a:prstGeom prst="rect">
            <a:avLst/>
          </a:prstGeom>
        </p:spPr>
      </p:pic>
    </p:spTree>
    <p:extLst>
      <p:ext uri="{BB962C8B-B14F-4D97-AF65-F5344CB8AC3E}">
        <p14:creationId xmlns:p14="http://schemas.microsoft.com/office/powerpoint/2010/main" val="21239931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903</Words>
  <Application>Microsoft Office PowerPoint</Application>
  <PresentationFormat>Widescreen</PresentationFormat>
  <Paragraphs>94</Paragraphs>
  <Slides>12</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Yu Gothic Medium</vt:lpstr>
      <vt:lpstr>Arial</vt:lpstr>
      <vt:lpstr>Calibri</vt:lpstr>
      <vt:lpstr>Calibri Light</vt:lpstr>
      <vt:lpstr>Office Theme</vt:lpstr>
      <vt:lpstr>Fetal Heart Rate Monitor  V&amp;V Presentation            Group 35 Grace Lee Matt Brown Varun Rao Client Professor Naegle </vt:lpstr>
      <vt:lpstr>PowerPoint Presentation</vt:lpstr>
      <vt:lpstr>Project Need and Scope</vt:lpstr>
      <vt:lpstr>Design Specifications</vt:lpstr>
      <vt:lpstr>Design Schedule</vt:lpstr>
      <vt:lpstr>Team Responsibilities</vt:lpstr>
      <vt:lpstr>Verification and Validation Plan – Recording setup</vt:lpstr>
      <vt:lpstr>Verification and Validation Plan – Abdominal patch</vt:lpstr>
      <vt:lpstr>Verification and Validation Plan – Abdominal patch</vt:lpstr>
      <vt:lpstr>Verification and Validation Plan – Software</vt:lpstr>
      <vt:lpstr>References</vt:lpstr>
      <vt:lpstr>Fetal Heart Rate Monitor V&amp;V Presentation   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Grace</dc:creator>
  <cp:lastModifiedBy>Lee, Grace</cp:lastModifiedBy>
  <cp:revision>23</cp:revision>
  <dcterms:created xsi:type="dcterms:W3CDTF">2017-03-06T03:36:54Z</dcterms:created>
  <dcterms:modified xsi:type="dcterms:W3CDTF">2017-03-06T07:22:47Z</dcterms:modified>
</cp:coreProperties>
</file>